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2" pos="347" userDrawn="1">
          <p15:clr>
            <a:srgbClr val="A4A3A4"/>
          </p15:clr>
        </p15:guide>
        <p15:guide id="3" pos="7333" userDrawn="1">
          <p15:clr>
            <a:srgbClr val="A4A3A4"/>
          </p15:clr>
        </p15:guide>
        <p15:guide id="8" orient="horz" pos="43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 autoAdjust="0"/>
    <p:restoredTop sz="94660"/>
  </p:normalViewPr>
  <p:slideViewPr>
    <p:cSldViewPr snapToGrid="0" showGuides="1">
      <p:cViewPr varScale="1">
        <p:scale>
          <a:sx n="124" d="100"/>
          <a:sy n="124" d="100"/>
        </p:scale>
        <p:origin x="392" y="-1160"/>
      </p:cViewPr>
      <p:guideLst>
        <p:guide pos="347"/>
        <p:guide pos="7333"/>
        <p:guide orient="horz" pos="432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ome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985E542-F04D-D5B5-E396-CF8EFB5F8E0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917700" y="1752600"/>
            <a:ext cx="2463800" cy="3225800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7211487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ase Stud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177087E7-2CB7-5C7C-0AB1-29E1CEF45F0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475162" y="1384300"/>
            <a:ext cx="2844799" cy="2324101"/>
          </a:xfrm>
          <a:prstGeom prst="rect">
            <a:avLst/>
          </a:prstGeo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20CCB19A-54AD-C908-FB38-079155C66F4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58802" y="3193142"/>
            <a:ext cx="1777998" cy="2394857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2571992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ucces Sto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D522F2B0-AF4C-8EFA-C74D-C2BF5F93700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635500" y="1547592"/>
            <a:ext cx="2388755" cy="3367308"/>
          </a:xfrm>
          <a:prstGeom prst="rect">
            <a:avLst/>
          </a:prstGeo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086850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ank Yo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78EBA344-EEC5-E528-60DC-24C5DB1AA78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218072" y="2328455"/>
            <a:ext cx="3903893" cy="2201089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9240270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reak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4CF09E31-2A95-F533-353C-75DD31EEAD0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190236" y="1816100"/>
            <a:ext cx="3903892" cy="2185469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93556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ntrodu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E768A2E6-35E7-19AA-F651-6757C16B60B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8057223" y="1977481"/>
            <a:ext cx="2732650" cy="3202437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5663168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alue Pr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0EDA75C2-8CB7-E9DD-A6E8-C139ECF078D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692422" y="2415814"/>
            <a:ext cx="2304001" cy="2637259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1548156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la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81878795-52AB-3DAA-E1A9-FF6EDFC18B7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402778" y="3762015"/>
            <a:ext cx="3903893" cy="2201089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4523431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Roadma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71969C30-056E-16C0-15CA-C6EB13DC416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886280" y="1278615"/>
            <a:ext cx="2183885" cy="2902857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8955483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KP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5EF2C008-0D57-E257-C78B-BBF4799A102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214115" y="2181906"/>
            <a:ext cx="2187843" cy="2902857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902512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RO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458BA396-8E0C-BCAC-E3B7-B2D42453897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719050" y="3571876"/>
            <a:ext cx="4062740" cy="2244724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7423367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lian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DCB1BBE6-7F42-DAA2-6590-44EF6C4BFFD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801256" y="1683657"/>
            <a:ext cx="3294743" cy="2235200"/>
          </a:xfrm>
          <a:pattFill prst="lgCheck">
            <a:fgClr>
              <a:schemeClr val="bg1">
                <a:lumMod val="50000"/>
              </a:schemeClr>
            </a:fgClr>
            <a:bgClr>
              <a:schemeClr val="tx1"/>
            </a:bgClr>
          </a:pattFill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6642073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1ADE8C-570F-4705-B39C-14B64246B0C1}" type="datetimeFigureOut">
              <a:rPr lang="en-GB" smtClean="0"/>
              <a:t>01/12/2024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37FC93-3BEE-4FC6-9C3B-41AE1B59D3E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37659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</p:sldLayoutIdLst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3840" userDrawn="1">
          <p15:clr>
            <a:srgbClr val="F26B43"/>
          </p15:clr>
        </p15:guide>
        <p15:guide id="2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Relationship Id="rId6" Type="http://schemas.openxmlformats.org/officeDocument/2006/relationships/slide" Target="slide5.xml"/><Relationship Id="rId5" Type="http://schemas.openxmlformats.org/officeDocument/2006/relationships/slide" Target="slide22.xml"/><Relationship Id="rId4" Type="http://schemas.openxmlformats.org/officeDocument/2006/relationships/slide" Target="slide13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5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6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7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8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9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0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1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2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slide" Target="slide13.xml"/><Relationship Id="rId3" Type="http://schemas.openxmlformats.org/officeDocument/2006/relationships/slide" Target="slide6.xml"/><Relationship Id="rId7" Type="http://schemas.openxmlformats.org/officeDocument/2006/relationships/slide" Target="slide10.xml"/><Relationship Id="rId2" Type="http://schemas.openxmlformats.org/officeDocument/2006/relationships/slide" Target="slide20.xml"/><Relationship Id="rId1" Type="http://schemas.openxmlformats.org/officeDocument/2006/relationships/slideLayout" Target="../slideLayouts/slideLayout1.xml"/><Relationship Id="rId6" Type="http://schemas.openxmlformats.org/officeDocument/2006/relationships/slide" Target="slide9.xml"/><Relationship Id="rId11" Type="http://schemas.openxmlformats.org/officeDocument/2006/relationships/slide" Target="slide22.xml"/><Relationship Id="rId5" Type="http://schemas.openxmlformats.org/officeDocument/2006/relationships/slide" Target="slide8.xml"/><Relationship Id="rId10" Type="http://schemas.openxmlformats.org/officeDocument/2006/relationships/slide" Target="slide4.xml"/><Relationship Id="rId4" Type="http://schemas.openxmlformats.org/officeDocument/2006/relationships/slide" Target="slide7.xml"/><Relationship Id="rId9" Type="http://schemas.openxmlformats.org/officeDocument/2006/relationships/slide" Target="slide5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slide" Target="slide13.xml"/><Relationship Id="rId3" Type="http://schemas.openxmlformats.org/officeDocument/2006/relationships/slide" Target="slide11.xml"/><Relationship Id="rId7" Type="http://schemas.openxmlformats.org/officeDocument/2006/relationships/slide" Target="slide22.xml"/><Relationship Id="rId2" Type="http://schemas.openxmlformats.org/officeDocument/2006/relationships/slide" Target="slide15.xml"/><Relationship Id="rId1" Type="http://schemas.openxmlformats.org/officeDocument/2006/relationships/slideLayout" Target="../slideLayouts/slideLayout1.xml"/><Relationship Id="rId6" Type="http://schemas.openxmlformats.org/officeDocument/2006/relationships/slide" Target="slide4.xml"/><Relationship Id="rId5" Type="http://schemas.openxmlformats.org/officeDocument/2006/relationships/slide" Target="slide20.xml"/><Relationship Id="rId4" Type="http://schemas.openxmlformats.org/officeDocument/2006/relationships/slide" Target="slide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3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1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4.xml"/><Relationship Id="rId1" Type="http://schemas.openxmlformats.org/officeDocument/2006/relationships/slideLayout" Target="../slideLayouts/slideLayout4.xml"/><Relationship Id="rId5" Type="http://schemas.openxmlformats.org/officeDocument/2006/relationships/slide" Target="slide13.xml"/><Relationship Id="rId4" Type="http://schemas.openxmlformats.org/officeDocument/2006/relationships/slide" Target="slide2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7" name="Straight Connector 56"/>
          <p:cNvCxnSpPr/>
          <p:nvPr/>
        </p:nvCxnSpPr>
        <p:spPr>
          <a:xfrm flipV="1">
            <a:off x="2964598" y="-190502"/>
            <a:ext cx="0" cy="6019802"/>
          </a:xfrm>
          <a:prstGeom prst="line">
            <a:avLst/>
          </a:prstGeom>
          <a:ln w="3175">
            <a:gradFill>
              <a:gsLst>
                <a:gs pos="2700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>
            <a:off x="3564280" y="3588572"/>
            <a:ext cx="2022028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CD35D0F7-7075-C4EB-7D78-67C2040FA3E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7" name="Oval 96"/>
          <p:cNvSpPr/>
          <p:nvPr/>
        </p:nvSpPr>
        <p:spPr>
          <a:xfrm>
            <a:off x="408334" y="919503"/>
            <a:ext cx="5257684" cy="5257684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extBox 4"/>
          <p:cNvSpPr txBox="1"/>
          <p:nvPr/>
        </p:nvSpPr>
        <p:spPr>
          <a:xfrm>
            <a:off x="7121090" y="1692612"/>
            <a:ext cx="450645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>
                <a:solidFill>
                  <a:schemeClr val="bg2"/>
                </a:solidFill>
                <a:latin typeface="+mj-lt"/>
              </a:rPr>
              <a:t>Technology Business Proposal</a:t>
            </a:r>
          </a:p>
        </p:txBody>
      </p:sp>
      <p:sp>
        <p:nvSpPr>
          <p:cNvPr id="12" name="TextBox 11">
            <a:hlinkClick r:id="" action="ppaction://hlinkshowjump?jump=firstslide"/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3" name="TextBox 12">
            <a:hlinkClick r:id="" action="ppaction://hlinkshowjump?jump=firstslide"/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14" name="TextBox 13">
            <a:hlinkClick r:id="rId2" action="ppaction://hlinksldjump"/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15" name="TextBox 14">
            <a:hlinkClick r:id="rId3" action="ppaction://hlinksldjump"/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16" name="TextBox 15">
            <a:hlinkClick r:id="rId4" action="ppaction://hlinksldjump"/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  <p:sp>
        <p:nvSpPr>
          <p:cNvPr id="17" name="TextBox 16">
            <a:hlinkClick r:id="rId5" action="ppaction://hlinksldjump"/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cxnSp>
        <p:nvCxnSpPr>
          <p:cNvPr id="20" name="Straight Connector 19"/>
          <p:cNvCxnSpPr/>
          <p:nvPr/>
        </p:nvCxnSpPr>
        <p:spPr>
          <a:xfrm>
            <a:off x="5586308" y="2333625"/>
            <a:ext cx="0" cy="1254946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Oval 33"/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42" name="Straight Connector 41"/>
          <p:cNvCxnSpPr/>
          <p:nvPr/>
        </p:nvCxnSpPr>
        <p:spPr>
          <a:xfrm>
            <a:off x="5348183" y="2297537"/>
            <a:ext cx="476250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60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7146490" y="4010326"/>
            <a:ext cx="4197856" cy="5347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GB" sz="1000" dirty="0">
                <a:solidFill>
                  <a:schemeClr val="bg2"/>
                </a:solidFill>
              </a:rPr>
              <a:t>Per </a:t>
            </a:r>
            <a:r>
              <a:rPr lang="en-GB" sz="1000" dirty="0" err="1">
                <a:solidFill>
                  <a:schemeClr val="bg2"/>
                </a:solidFill>
              </a:rPr>
              <a:t>proin</a:t>
            </a:r>
            <a:r>
              <a:rPr lang="en-GB" sz="1000" dirty="0">
                <a:solidFill>
                  <a:schemeClr val="bg2"/>
                </a:solidFill>
              </a:rPr>
              <a:t> magna ligula </a:t>
            </a:r>
            <a:r>
              <a:rPr lang="en-GB" sz="1000" dirty="0" err="1">
                <a:solidFill>
                  <a:schemeClr val="bg2"/>
                </a:solidFill>
              </a:rPr>
              <a:t>sociosqu</a:t>
            </a:r>
            <a:r>
              <a:rPr lang="en-GB" sz="1000" dirty="0">
                <a:solidFill>
                  <a:schemeClr val="bg2"/>
                </a:solidFill>
              </a:rPr>
              <a:t> </a:t>
            </a:r>
            <a:r>
              <a:rPr lang="en-GB" sz="1000" dirty="0" err="1">
                <a:solidFill>
                  <a:schemeClr val="bg2"/>
                </a:solidFill>
              </a:rPr>
              <a:t>viverra</a:t>
            </a:r>
            <a:r>
              <a:rPr lang="en-GB" sz="1000" dirty="0">
                <a:solidFill>
                  <a:schemeClr val="bg2"/>
                </a:solidFill>
              </a:rPr>
              <a:t> </a:t>
            </a:r>
            <a:r>
              <a:rPr lang="en-GB" sz="1000" dirty="0" err="1">
                <a:solidFill>
                  <a:schemeClr val="bg2"/>
                </a:solidFill>
              </a:rPr>
              <a:t>pellentesque</a:t>
            </a:r>
            <a:r>
              <a:rPr lang="en-GB" sz="1000" dirty="0">
                <a:solidFill>
                  <a:schemeClr val="bg2"/>
                </a:solidFill>
              </a:rPr>
              <a:t> </a:t>
            </a:r>
            <a:r>
              <a:rPr lang="en-GB" sz="1000" dirty="0" err="1">
                <a:solidFill>
                  <a:schemeClr val="bg2"/>
                </a:solidFill>
              </a:rPr>
              <a:t>diam</a:t>
            </a:r>
            <a:r>
              <a:rPr lang="en-GB" sz="1000" dirty="0">
                <a:solidFill>
                  <a:schemeClr val="bg2"/>
                </a:solidFill>
              </a:rPr>
              <a:t> </a:t>
            </a:r>
            <a:r>
              <a:rPr lang="en-GB" sz="1000" dirty="0" err="1">
                <a:solidFill>
                  <a:schemeClr val="bg2"/>
                </a:solidFill>
              </a:rPr>
              <a:t>tristique</a:t>
            </a:r>
            <a:r>
              <a:rPr lang="en-GB" sz="1000" dirty="0">
                <a:solidFill>
                  <a:schemeClr val="bg2"/>
                </a:solidFill>
              </a:rPr>
              <a:t> </a:t>
            </a:r>
            <a:r>
              <a:rPr lang="en-GB" sz="1000" dirty="0" err="1">
                <a:solidFill>
                  <a:schemeClr val="bg2"/>
                </a:solidFill>
              </a:rPr>
              <a:t>torquent</a:t>
            </a:r>
            <a:r>
              <a:rPr lang="en-GB" sz="1000" dirty="0">
                <a:solidFill>
                  <a:schemeClr val="bg2"/>
                </a:solidFill>
              </a:rPr>
              <a:t> Dis </a:t>
            </a:r>
            <a:r>
              <a:rPr lang="en-GB" sz="1000" dirty="0" err="1">
                <a:solidFill>
                  <a:schemeClr val="bg2"/>
                </a:solidFill>
              </a:rPr>
              <a:t>etiam</a:t>
            </a:r>
            <a:r>
              <a:rPr lang="en-GB" sz="1000" dirty="0">
                <a:solidFill>
                  <a:schemeClr val="bg2"/>
                </a:solidFill>
              </a:rPr>
              <a:t> </a:t>
            </a:r>
            <a:r>
              <a:rPr lang="en-GB" sz="1000" dirty="0" err="1">
                <a:solidFill>
                  <a:schemeClr val="bg2"/>
                </a:solidFill>
              </a:rPr>
              <a:t>ridiculus</a:t>
            </a:r>
            <a:r>
              <a:rPr lang="en-GB" sz="1000" dirty="0">
                <a:solidFill>
                  <a:schemeClr val="bg2"/>
                </a:solidFill>
              </a:rPr>
              <a:t> convallis class.</a:t>
            </a:r>
          </a:p>
        </p:txBody>
      </p:sp>
      <p:sp>
        <p:nvSpPr>
          <p:cNvPr id="47" name="Snip Single Corner Rectangle 46"/>
          <p:cNvSpPr/>
          <p:nvPr/>
        </p:nvSpPr>
        <p:spPr>
          <a:xfrm flipH="1" flipV="1">
            <a:off x="1083603" y="2740273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Snip Single Corner Rectangle 49"/>
          <p:cNvSpPr/>
          <p:nvPr/>
        </p:nvSpPr>
        <p:spPr>
          <a:xfrm flipH="1" flipV="1">
            <a:off x="1175056" y="3211094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TextBox 50"/>
          <p:cNvSpPr txBox="1"/>
          <p:nvPr/>
        </p:nvSpPr>
        <p:spPr>
          <a:xfrm>
            <a:off x="1258404" y="3333313"/>
            <a:ext cx="79819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>
                <a:solidFill>
                  <a:schemeClr val="bg2"/>
                </a:solidFill>
                <a:latin typeface="+mj-lt"/>
              </a:rPr>
              <a:t>170%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1255819" y="3707396"/>
            <a:ext cx="97716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Improvement</a:t>
            </a:r>
          </a:p>
        </p:txBody>
      </p:sp>
      <p:cxnSp>
        <p:nvCxnSpPr>
          <p:cNvPr id="59" name="Straight Connector 58"/>
          <p:cNvCxnSpPr/>
          <p:nvPr/>
        </p:nvCxnSpPr>
        <p:spPr>
          <a:xfrm flipH="1">
            <a:off x="729190" y="2372890"/>
            <a:ext cx="1196226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/>
          <p:cNvCxnSpPr/>
          <p:nvPr/>
        </p:nvCxnSpPr>
        <p:spPr>
          <a:xfrm flipV="1">
            <a:off x="729190" y="2372890"/>
            <a:ext cx="0" cy="1603068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/>
          <p:cNvCxnSpPr/>
          <p:nvPr/>
        </p:nvCxnSpPr>
        <p:spPr>
          <a:xfrm flipH="1" flipV="1">
            <a:off x="729191" y="3982626"/>
            <a:ext cx="312209" cy="37379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4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Oval 74"/>
          <p:cNvSpPr/>
          <p:nvPr/>
        </p:nvSpPr>
        <p:spPr>
          <a:xfrm>
            <a:off x="992188" y="4310063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" name="Rounded Rectangle 76"/>
          <p:cNvSpPr/>
          <p:nvPr/>
        </p:nvSpPr>
        <p:spPr>
          <a:xfrm>
            <a:off x="3811588" y="4310170"/>
            <a:ext cx="1266825" cy="285857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8" name="TextBox 77"/>
          <p:cNvSpPr txBox="1"/>
          <p:nvPr/>
        </p:nvSpPr>
        <p:spPr>
          <a:xfrm>
            <a:off x="5209276" y="1565782"/>
            <a:ext cx="79819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600" dirty="0">
                <a:solidFill>
                  <a:schemeClr val="accent2"/>
                </a:solidFill>
                <a:latin typeface="+mj-lt"/>
              </a:rPr>
              <a:t>200K</a:t>
            </a:r>
          </a:p>
        </p:txBody>
      </p:sp>
      <p:sp>
        <p:nvSpPr>
          <p:cNvPr id="79" name="TextBox 78"/>
          <p:cNvSpPr txBox="1"/>
          <p:nvPr/>
        </p:nvSpPr>
        <p:spPr>
          <a:xfrm>
            <a:off x="5032658" y="1892903"/>
            <a:ext cx="1151427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Increasement</a:t>
            </a:r>
          </a:p>
        </p:txBody>
      </p:sp>
      <p:sp>
        <p:nvSpPr>
          <p:cNvPr id="82" name="TextBox 81">
            <a:hlinkClick r:id="rId2" action="ppaction://hlinksldjump"/>
          </p:cNvPr>
          <p:cNvSpPr txBox="1"/>
          <p:nvPr/>
        </p:nvSpPr>
        <p:spPr>
          <a:xfrm>
            <a:off x="4014944" y="4337682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Go To Index</a:t>
            </a:r>
          </a:p>
        </p:txBody>
      </p:sp>
      <p:grpSp>
        <p:nvGrpSpPr>
          <p:cNvPr id="89" name="Group 88"/>
          <p:cNvGrpSpPr/>
          <p:nvPr/>
        </p:nvGrpSpPr>
        <p:grpSpPr>
          <a:xfrm>
            <a:off x="3694232" y="4195033"/>
            <a:ext cx="514902" cy="514902"/>
            <a:chOff x="3502218" y="4283237"/>
            <a:chExt cx="345882" cy="345882"/>
          </a:xfrm>
        </p:grpSpPr>
        <p:sp>
          <p:nvSpPr>
            <p:cNvPr id="83" name="Oval 82"/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" name="Oval 83"/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5" name="Oval 84"/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6" name="Oval 85"/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8" name="Oval 87"/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cxnSp>
        <p:nvCxnSpPr>
          <p:cNvPr id="102" name="Straight Connector 101"/>
          <p:cNvCxnSpPr/>
          <p:nvPr/>
        </p:nvCxnSpPr>
        <p:spPr>
          <a:xfrm flipH="1">
            <a:off x="2964598" y="5831298"/>
            <a:ext cx="437600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TextBox 104">
            <a:hlinkClick r:id="" action="ppaction://hlinkshowjump?jump=nextslide"/>
          </p:cNvPr>
          <p:cNvSpPr txBox="1"/>
          <p:nvPr/>
        </p:nvSpPr>
        <p:spPr>
          <a:xfrm>
            <a:off x="7262654" y="5713884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Get Started</a:t>
            </a:r>
          </a:p>
        </p:txBody>
      </p:sp>
      <p:sp>
        <p:nvSpPr>
          <p:cNvPr id="106" name="Rounded Rectangle 105"/>
          <p:cNvSpPr/>
          <p:nvPr/>
        </p:nvSpPr>
        <p:spPr>
          <a:xfrm>
            <a:off x="7248525" y="5686371"/>
            <a:ext cx="1120775" cy="285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7" name="TextBox 106">
            <a:hlinkClick r:id="rId6" action="ppaction://hlinksldjump"/>
          </p:cNvPr>
          <p:cNvSpPr txBox="1"/>
          <p:nvPr/>
        </p:nvSpPr>
        <p:spPr>
          <a:xfrm>
            <a:off x="8699160" y="5713884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Highlights</a:t>
            </a:r>
          </a:p>
        </p:txBody>
      </p:sp>
      <p:sp>
        <p:nvSpPr>
          <p:cNvPr id="108" name="Rounded Rectangle 107"/>
          <p:cNvSpPr/>
          <p:nvPr/>
        </p:nvSpPr>
        <p:spPr>
          <a:xfrm>
            <a:off x="9791676" y="3225918"/>
            <a:ext cx="1402580" cy="145802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Freeform 5">
            <a:extLst>
              <a:ext uri="{FF2B5EF4-FFF2-40B4-BE49-F238E27FC236}">
                <a16:creationId xmlns:a16="http://schemas.microsoft.com/office/drawing/2014/main" id="{11AC640F-E6F7-78EA-8B79-42EE7451EA5F}"/>
              </a:ext>
            </a:extLst>
          </p:cNvPr>
          <p:cNvSpPr>
            <a:spLocks/>
          </p:cNvSpPr>
          <p:nvPr/>
        </p:nvSpPr>
        <p:spPr bwMode="auto">
          <a:xfrm>
            <a:off x="5479049" y="2297536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grpSp>
        <p:nvGrpSpPr>
          <p:cNvPr id="28" name="Group 12">
            <a:extLst>
              <a:ext uri="{FF2B5EF4-FFF2-40B4-BE49-F238E27FC236}">
                <a16:creationId xmlns:a16="http://schemas.microsoft.com/office/drawing/2014/main" id="{7AB69A0C-24C4-C1A7-CCF1-C5689AD631B1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30" name="Freeform 13">
              <a:extLst>
                <a:ext uri="{FF2B5EF4-FFF2-40B4-BE49-F238E27FC236}">
                  <a16:creationId xmlns:a16="http://schemas.microsoft.com/office/drawing/2014/main" id="{6FE1F8CF-E267-0866-8F9B-F8E1A5EB58F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1" name="Line 14">
              <a:extLst>
                <a:ext uri="{FF2B5EF4-FFF2-40B4-BE49-F238E27FC236}">
                  <a16:creationId xmlns:a16="http://schemas.microsoft.com/office/drawing/2014/main" id="{536B7F9F-4EBF-FE15-221B-DF5897BE2F1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32" name="Freeform 5">
            <a:extLst>
              <a:ext uri="{FF2B5EF4-FFF2-40B4-BE49-F238E27FC236}">
                <a16:creationId xmlns:a16="http://schemas.microsoft.com/office/drawing/2014/main" id="{E0BA3468-CDD4-44FD-8977-8041F21C1B1E}"/>
              </a:ext>
            </a:extLst>
          </p:cNvPr>
          <p:cNvSpPr>
            <a:spLocks/>
          </p:cNvSpPr>
          <p:nvPr/>
        </p:nvSpPr>
        <p:spPr bwMode="auto">
          <a:xfrm>
            <a:off x="2857339" y="4978400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11F22FE-5319-3008-A20F-E743DFF3C393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grpSp>
        <p:nvGrpSpPr>
          <p:cNvPr id="36" name="Group 12">
            <a:extLst>
              <a:ext uri="{FF2B5EF4-FFF2-40B4-BE49-F238E27FC236}">
                <a16:creationId xmlns:a16="http://schemas.microsoft.com/office/drawing/2014/main" id="{95AE11C3-5313-9DB8-4B15-89BC62928573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959878" y="3468932"/>
            <a:ext cx="88786" cy="103520"/>
            <a:chOff x="3723" y="2028"/>
            <a:chExt cx="229" cy="267"/>
          </a:xfrm>
        </p:grpSpPr>
        <p:sp>
          <p:nvSpPr>
            <p:cNvPr id="38" name="Freeform 13">
              <a:extLst>
                <a:ext uri="{FF2B5EF4-FFF2-40B4-BE49-F238E27FC236}">
                  <a16:creationId xmlns:a16="http://schemas.microsoft.com/office/drawing/2014/main" id="{210A7F04-48E4-0332-FF3E-15A0E9D0ECC1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9" name="Line 14">
              <a:extLst>
                <a:ext uri="{FF2B5EF4-FFF2-40B4-BE49-F238E27FC236}">
                  <a16:creationId xmlns:a16="http://schemas.microsoft.com/office/drawing/2014/main" id="{2A8B1DF4-0712-C3BE-A587-773804BD5E9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57B52507-73BA-A431-5D09-FC6BAA34C6B3}"/>
              </a:ext>
            </a:extLst>
          </p:cNvPr>
          <p:cNvCxnSpPr>
            <a:cxnSpLocks/>
          </p:cNvCxnSpPr>
          <p:nvPr/>
        </p:nvCxnSpPr>
        <p:spPr>
          <a:xfrm>
            <a:off x="9506590" y="4848937"/>
            <a:ext cx="285086" cy="313786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02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5C8930FB-F91A-465C-B495-EE499945EFBD}"/>
              </a:ext>
            </a:extLst>
          </p:cNvPr>
          <p:cNvCxnSpPr>
            <a:cxnSpLocks/>
          </p:cNvCxnSpPr>
          <p:nvPr/>
        </p:nvCxnSpPr>
        <p:spPr>
          <a:xfrm flipH="1">
            <a:off x="9791676" y="5162723"/>
            <a:ext cx="437600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Oval 6">
            <a:extLst>
              <a:ext uri="{FF2B5EF4-FFF2-40B4-BE49-F238E27FC236}">
                <a16:creationId xmlns:a16="http://schemas.microsoft.com/office/drawing/2014/main" id="{864B025C-818E-C102-ED7D-FE3199C314CB}"/>
              </a:ext>
            </a:extLst>
          </p:cNvPr>
          <p:cNvSpPr/>
          <p:nvPr/>
        </p:nvSpPr>
        <p:spPr>
          <a:xfrm>
            <a:off x="9466109" y="4807073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Rounded Rectangle 107">
            <a:extLst>
              <a:ext uri="{FF2B5EF4-FFF2-40B4-BE49-F238E27FC236}">
                <a16:creationId xmlns:a16="http://schemas.microsoft.com/office/drawing/2014/main" id="{34A953A0-8061-230E-EA65-45BA521F7F7A}"/>
              </a:ext>
            </a:extLst>
          </p:cNvPr>
          <p:cNvSpPr/>
          <p:nvPr/>
        </p:nvSpPr>
        <p:spPr>
          <a:xfrm>
            <a:off x="12339983" y="1827949"/>
            <a:ext cx="2038350" cy="838199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17000">
                <a:schemeClr val="accent1"/>
              </a:gs>
              <a:gs pos="100000">
                <a:schemeClr val="accent2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798849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icture Placeholder 47">
            <a:extLst>
              <a:ext uri="{FF2B5EF4-FFF2-40B4-BE49-F238E27FC236}">
                <a16:creationId xmlns:a16="http://schemas.microsoft.com/office/drawing/2014/main" id="{85E890DB-4FFC-457C-15A0-E93028A4230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9EB7549B-505B-FC33-77DE-B8C6D79EF7A8}"/>
              </a:ext>
            </a:extLst>
          </p:cNvPr>
          <p:cNvSpPr/>
          <p:nvPr/>
        </p:nvSpPr>
        <p:spPr>
          <a:xfrm>
            <a:off x="10212786" y="-1228100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EEDBE8B-4A5C-6BDC-E689-9E05F5CF74CF}"/>
              </a:ext>
            </a:extLst>
          </p:cNvPr>
          <p:cNvSpPr txBox="1"/>
          <p:nvPr/>
        </p:nvSpPr>
        <p:spPr>
          <a:xfrm>
            <a:off x="7304345" y="1646402"/>
            <a:ext cx="317726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Plan</a:t>
            </a:r>
          </a:p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Overview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9BA14219-1772-2170-1500-265D77EEE735}"/>
              </a:ext>
            </a:extLst>
          </p:cNvPr>
          <p:cNvGrpSpPr/>
          <p:nvPr/>
        </p:nvGrpSpPr>
        <p:grpSpPr>
          <a:xfrm>
            <a:off x="6930780" y="4390561"/>
            <a:ext cx="943997" cy="943997"/>
            <a:chOff x="3502218" y="4283237"/>
            <a:chExt cx="345882" cy="345882"/>
          </a:xfrm>
        </p:grpSpPr>
        <p:sp>
          <p:nvSpPr>
            <p:cNvPr id="15" name="Oval 14">
              <a:extLst>
                <a:ext uri="{FF2B5EF4-FFF2-40B4-BE49-F238E27FC236}">
                  <a16:creationId xmlns:a16="http://schemas.microsoft.com/office/drawing/2014/main" id="{60E0C638-4F25-7172-340D-12884037F7E1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6" name="Oval 15">
              <a:extLst>
                <a:ext uri="{FF2B5EF4-FFF2-40B4-BE49-F238E27FC236}">
                  <a16:creationId xmlns:a16="http://schemas.microsoft.com/office/drawing/2014/main" id="{422CDAFC-1889-04FD-0E8F-CF10A4C17C33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B70B37A7-9772-F6A5-9681-BB82F1DBA336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" name="Oval 20">
              <a:extLst>
                <a:ext uri="{FF2B5EF4-FFF2-40B4-BE49-F238E27FC236}">
                  <a16:creationId xmlns:a16="http://schemas.microsoft.com/office/drawing/2014/main" id="{55B64958-FD52-E6CC-F1D7-A3B19A010050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17C3E10C-6E93-3E55-77EA-9F96A26F2A3B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27" name="TextBox 26">
            <a:extLst>
              <a:ext uri="{FF2B5EF4-FFF2-40B4-BE49-F238E27FC236}">
                <a16:creationId xmlns:a16="http://schemas.microsoft.com/office/drawing/2014/main" id="{C9190F4C-24BF-61DD-E766-C02199968D8E}"/>
              </a:ext>
            </a:extLst>
          </p:cNvPr>
          <p:cNvSpPr txBox="1"/>
          <p:nvPr/>
        </p:nvSpPr>
        <p:spPr>
          <a:xfrm>
            <a:off x="2586524" y="2115817"/>
            <a:ext cx="4062740" cy="83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Our implementation plan is designed to deliver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results on time, within budget, and with minimal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disruption to your business operations.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32624814-51EA-985D-9E5B-E31C02B8E479}"/>
              </a:ext>
            </a:extLst>
          </p:cNvPr>
          <p:cNvSpPr txBox="1"/>
          <p:nvPr/>
        </p:nvSpPr>
        <p:spPr>
          <a:xfrm>
            <a:off x="1248759" y="4653285"/>
            <a:ext cx="12380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>
                <a:solidFill>
                  <a:schemeClr val="accent2"/>
                </a:solidFill>
                <a:latin typeface="+mj-lt"/>
              </a:rPr>
              <a:t>222M+</a:t>
            </a:r>
            <a:endParaRPr lang="en-GB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73AE9A7A-D807-D30B-B2CE-E7568C9FCF98}"/>
              </a:ext>
            </a:extLst>
          </p:cNvPr>
          <p:cNvSpPr txBox="1"/>
          <p:nvPr/>
        </p:nvSpPr>
        <p:spPr>
          <a:xfrm>
            <a:off x="2333840" y="4722983"/>
            <a:ext cx="687311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Users</a:t>
            </a:r>
            <a:endParaRPr lang="en-GB" sz="1100" dirty="0">
              <a:solidFill>
                <a:schemeClr val="bg2"/>
              </a:solidFill>
            </a:endParaRP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5B8E2F3A-57F9-FF4C-DCB2-9D4AB04F8054}"/>
              </a:ext>
            </a:extLst>
          </p:cNvPr>
          <p:cNvCxnSpPr>
            <a:cxnSpLocks/>
          </p:cNvCxnSpPr>
          <p:nvPr/>
        </p:nvCxnSpPr>
        <p:spPr>
          <a:xfrm flipH="1" flipV="1">
            <a:off x="3006403" y="4624409"/>
            <a:ext cx="640661" cy="1000483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42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9D4C682B-75FE-9E27-6A92-65664789646B}"/>
              </a:ext>
            </a:extLst>
          </p:cNvPr>
          <p:cNvSpPr txBox="1"/>
          <p:nvPr/>
        </p:nvSpPr>
        <p:spPr>
          <a:xfrm>
            <a:off x="3737270" y="4929057"/>
            <a:ext cx="10850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>
                <a:solidFill>
                  <a:schemeClr val="accent2"/>
                </a:solidFill>
                <a:latin typeface="+mj-lt"/>
              </a:rPr>
              <a:t>222B+</a:t>
            </a:r>
            <a:endParaRPr lang="en-GB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E882853-9D7C-E025-5F9A-88D0CE9C5DBF}"/>
              </a:ext>
            </a:extLst>
          </p:cNvPr>
          <p:cNvSpPr txBox="1"/>
          <p:nvPr/>
        </p:nvSpPr>
        <p:spPr>
          <a:xfrm>
            <a:off x="4877129" y="4998755"/>
            <a:ext cx="1302782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Income</a:t>
            </a:r>
          </a:p>
        </p:txBody>
      </p:sp>
      <p:sp>
        <p:nvSpPr>
          <p:cNvPr id="34" name="Rounded Rectangle 105">
            <a:extLst>
              <a:ext uri="{FF2B5EF4-FFF2-40B4-BE49-F238E27FC236}">
                <a16:creationId xmlns:a16="http://schemas.microsoft.com/office/drawing/2014/main" id="{1FCB3916-FEDE-75A6-179E-77C2AFE05688}"/>
              </a:ext>
            </a:extLst>
          </p:cNvPr>
          <p:cNvSpPr/>
          <p:nvPr/>
        </p:nvSpPr>
        <p:spPr>
          <a:xfrm>
            <a:off x="5013945" y="5051384"/>
            <a:ext cx="1029150" cy="301482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5C993B88-9526-B3F3-EC84-04A0C5F7D317}"/>
              </a:ext>
            </a:extLst>
          </p:cNvPr>
          <p:cNvCxnSpPr>
            <a:cxnSpLocks/>
          </p:cNvCxnSpPr>
          <p:nvPr/>
        </p:nvCxnSpPr>
        <p:spPr>
          <a:xfrm flipV="1">
            <a:off x="9354726" y="5963104"/>
            <a:ext cx="1" cy="894896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Freeform 5">
            <a:extLst>
              <a:ext uri="{FF2B5EF4-FFF2-40B4-BE49-F238E27FC236}">
                <a16:creationId xmlns:a16="http://schemas.microsoft.com/office/drawing/2014/main" id="{C8321C6B-E491-3BC3-3F29-FF66F3CE24F0}"/>
              </a:ext>
            </a:extLst>
          </p:cNvPr>
          <p:cNvSpPr>
            <a:spLocks/>
          </p:cNvSpPr>
          <p:nvPr/>
        </p:nvSpPr>
        <p:spPr bwMode="auto">
          <a:xfrm>
            <a:off x="9247467" y="5963104"/>
            <a:ext cx="214517" cy="122139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7" name="Rounded Rectangle 107">
            <a:extLst>
              <a:ext uri="{FF2B5EF4-FFF2-40B4-BE49-F238E27FC236}">
                <a16:creationId xmlns:a16="http://schemas.microsoft.com/office/drawing/2014/main" id="{8BA064E7-4CE6-0236-59DF-DFDC2661E05C}"/>
              </a:ext>
            </a:extLst>
          </p:cNvPr>
          <p:cNvSpPr/>
          <p:nvPr/>
        </p:nvSpPr>
        <p:spPr>
          <a:xfrm>
            <a:off x="8899410" y="1950515"/>
            <a:ext cx="910630" cy="145802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EAAC5B8D-D7CF-081F-7ABC-6307CAE521C9}"/>
              </a:ext>
            </a:extLst>
          </p:cNvPr>
          <p:cNvCxnSpPr>
            <a:cxnSpLocks/>
          </p:cNvCxnSpPr>
          <p:nvPr/>
        </p:nvCxnSpPr>
        <p:spPr>
          <a:xfrm flipH="1" flipV="1">
            <a:off x="499828" y="2192017"/>
            <a:ext cx="367919" cy="450697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E48862A7-A915-E596-579F-3FA787103ADA}"/>
              </a:ext>
            </a:extLst>
          </p:cNvPr>
          <p:cNvCxnSpPr>
            <a:cxnSpLocks/>
          </p:cNvCxnSpPr>
          <p:nvPr/>
        </p:nvCxnSpPr>
        <p:spPr>
          <a:xfrm>
            <a:off x="-49830" y="2192017"/>
            <a:ext cx="549658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614FB16B-7381-9B83-7248-3F413485BA28}"/>
              </a:ext>
            </a:extLst>
          </p:cNvPr>
          <p:cNvCxnSpPr>
            <a:cxnSpLocks/>
          </p:cNvCxnSpPr>
          <p:nvPr/>
        </p:nvCxnSpPr>
        <p:spPr>
          <a:xfrm flipH="1">
            <a:off x="867747" y="2642714"/>
            <a:ext cx="827411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Oval 64">
            <a:extLst>
              <a:ext uri="{FF2B5EF4-FFF2-40B4-BE49-F238E27FC236}">
                <a16:creationId xmlns:a16="http://schemas.microsoft.com/office/drawing/2014/main" id="{2778DF88-F96C-1191-560C-492D11D50799}"/>
              </a:ext>
            </a:extLst>
          </p:cNvPr>
          <p:cNvSpPr/>
          <p:nvPr/>
        </p:nvSpPr>
        <p:spPr>
          <a:xfrm>
            <a:off x="1639939" y="2582485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1E147DB1-1980-B828-04DC-5DBF850C0428}"/>
              </a:ext>
            </a:extLst>
          </p:cNvPr>
          <p:cNvSpPr/>
          <p:nvPr/>
        </p:nvSpPr>
        <p:spPr>
          <a:xfrm>
            <a:off x="-1712514" y="5392228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32964A67-D44D-93D5-B470-E5D43E3901A9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23" name="TextBox 22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828DD992-BD54-CC29-595A-3C4EA11DA249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24" name="TextBox 23">
            <a:hlinkClick r:id="rId2" action="ppaction://hlinksldjump"/>
            <a:extLst>
              <a:ext uri="{FF2B5EF4-FFF2-40B4-BE49-F238E27FC236}">
                <a16:creationId xmlns:a16="http://schemas.microsoft.com/office/drawing/2014/main" id="{0D9199EB-61FC-642D-F78C-14F9FC59D296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5" name="TextBox 24">
            <a:hlinkClick r:id="rId3" action="ppaction://hlinksldjump"/>
            <a:extLst>
              <a:ext uri="{FF2B5EF4-FFF2-40B4-BE49-F238E27FC236}">
                <a16:creationId xmlns:a16="http://schemas.microsoft.com/office/drawing/2014/main" id="{69D9AE83-533C-153A-15C7-76A56F853876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35" name="TextBox 34">
            <a:hlinkClick r:id="rId4" action="ppaction://hlinksldjump"/>
            <a:extLst>
              <a:ext uri="{FF2B5EF4-FFF2-40B4-BE49-F238E27FC236}">
                <a16:creationId xmlns:a16="http://schemas.microsoft.com/office/drawing/2014/main" id="{DF94A837-AE9A-CA8A-8AB9-7B79F4E2BCF6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A33FD041-567A-FF71-25DB-4F18D2B436A5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37" name="Group 12">
            <a:extLst>
              <a:ext uri="{FF2B5EF4-FFF2-40B4-BE49-F238E27FC236}">
                <a16:creationId xmlns:a16="http://schemas.microsoft.com/office/drawing/2014/main" id="{EA213C4C-5BD9-DDD0-D156-69E25B79FB22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39" name="Freeform 13">
              <a:extLst>
                <a:ext uri="{FF2B5EF4-FFF2-40B4-BE49-F238E27FC236}">
                  <a16:creationId xmlns:a16="http://schemas.microsoft.com/office/drawing/2014/main" id="{B7DD3CDF-C1B1-7A02-6B00-61D257A07A9D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41" name="Line 14">
              <a:extLst>
                <a:ext uri="{FF2B5EF4-FFF2-40B4-BE49-F238E27FC236}">
                  <a16:creationId xmlns:a16="http://schemas.microsoft.com/office/drawing/2014/main" id="{F0254001-ABA0-5653-421A-68613BD2413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42" name="Rectangle: Rounded Corners 34">
            <a:extLst>
              <a:ext uri="{FF2B5EF4-FFF2-40B4-BE49-F238E27FC236}">
                <a16:creationId xmlns:a16="http://schemas.microsoft.com/office/drawing/2014/main" id="{54091389-D645-021D-2ACF-40E9CE418C84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3" name="TextBox 42">
            <a:hlinkClick r:id="rId5" action="ppaction://hlinksldjump"/>
            <a:extLst>
              <a:ext uri="{FF2B5EF4-FFF2-40B4-BE49-F238E27FC236}">
                <a16:creationId xmlns:a16="http://schemas.microsoft.com/office/drawing/2014/main" id="{B18B717A-BF49-267D-624C-4D62A2271F5A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842640591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icture Placeholder 37">
            <a:extLst>
              <a:ext uri="{FF2B5EF4-FFF2-40B4-BE49-F238E27FC236}">
                <a16:creationId xmlns:a16="http://schemas.microsoft.com/office/drawing/2014/main" id="{8E9948F7-A773-4F3D-6B1A-5B281A8DA28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E928BE27-C38F-CFC5-9F95-076A35F6DABE}"/>
              </a:ext>
            </a:extLst>
          </p:cNvPr>
          <p:cNvSpPr/>
          <p:nvPr/>
        </p:nvSpPr>
        <p:spPr>
          <a:xfrm>
            <a:off x="-1649258" y="-1634349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EEDBE8B-4A5C-6BDC-E689-9E05F5CF74CF}"/>
              </a:ext>
            </a:extLst>
          </p:cNvPr>
          <p:cNvSpPr txBox="1"/>
          <p:nvPr/>
        </p:nvSpPr>
        <p:spPr>
          <a:xfrm>
            <a:off x="747713" y="4773619"/>
            <a:ext cx="317726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Roadmap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3E1CBDD9-F38C-15EA-706A-9FF513049B81}"/>
              </a:ext>
            </a:extLst>
          </p:cNvPr>
          <p:cNvSpPr txBox="1"/>
          <p:nvPr/>
        </p:nvSpPr>
        <p:spPr>
          <a:xfrm>
            <a:off x="1771736" y="5686312"/>
            <a:ext cx="1794424" cy="5761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Let's embark on this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journey together!</a:t>
            </a:r>
            <a:endParaRPr lang="en-GB" sz="1100" dirty="0">
              <a:solidFill>
                <a:schemeClr val="bg2"/>
              </a:solidFill>
            </a:endParaRPr>
          </a:p>
        </p:txBody>
      </p:sp>
      <p:grpSp>
        <p:nvGrpSpPr>
          <p:cNvPr id="20" name="Group 12">
            <a:extLst>
              <a:ext uri="{FF2B5EF4-FFF2-40B4-BE49-F238E27FC236}">
                <a16:creationId xmlns:a16="http://schemas.microsoft.com/office/drawing/2014/main" id="{C94D036D-C814-2B76-5519-4DB9E6536122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850819" y="5807954"/>
            <a:ext cx="198379" cy="231300"/>
            <a:chOff x="3723" y="2028"/>
            <a:chExt cx="229" cy="267"/>
          </a:xfrm>
        </p:grpSpPr>
        <p:sp>
          <p:nvSpPr>
            <p:cNvPr id="22" name="Freeform 13">
              <a:extLst>
                <a:ext uri="{FF2B5EF4-FFF2-40B4-BE49-F238E27FC236}">
                  <a16:creationId xmlns:a16="http://schemas.microsoft.com/office/drawing/2014/main" id="{B29DFC80-BAA4-6D05-0100-F0760DD1E3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3" name="Line 14">
              <a:extLst>
                <a:ext uri="{FF2B5EF4-FFF2-40B4-BE49-F238E27FC236}">
                  <a16:creationId xmlns:a16="http://schemas.microsoft.com/office/drawing/2014/main" id="{2CD1A32B-7D59-874B-B246-D4A8B81C916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4" name="Rectangle 23">
            <a:extLst>
              <a:ext uri="{FF2B5EF4-FFF2-40B4-BE49-F238E27FC236}">
                <a16:creationId xmlns:a16="http://schemas.microsoft.com/office/drawing/2014/main" id="{7D25055C-F9E5-7C5F-8BA8-84F070292686}"/>
              </a:ext>
            </a:extLst>
          </p:cNvPr>
          <p:cNvSpPr/>
          <p:nvPr/>
        </p:nvSpPr>
        <p:spPr>
          <a:xfrm>
            <a:off x="2342146" y="1870762"/>
            <a:ext cx="2448027" cy="1873693"/>
          </a:xfrm>
          <a:prstGeom prst="rect">
            <a:avLst/>
          </a:prstGeom>
          <a:gradFill>
            <a:gsLst>
              <a:gs pos="14000">
                <a:schemeClr val="accent1"/>
              </a:gs>
              <a:gs pos="100000">
                <a:schemeClr val="accent2"/>
              </a:gs>
            </a:gsLst>
            <a:lin ang="4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6F576A01-EC55-34DD-1275-0CCFBA5DDFA5}"/>
              </a:ext>
            </a:extLst>
          </p:cNvPr>
          <p:cNvSpPr txBox="1"/>
          <p:nvPr/>
        </p:nvSpPr>
        <p:spPr>
          <a:xfrm>
            <a:off x="3287501" y="1570492"/>
            <a:ext cx="55731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bg2"/>
                </a:solidFill>
                <a:latin typeface="+mj-lt"/>
              </a:rPr>
              <a:t>01</a:t>
            </a:r>
            <a:endParaRPr lang="en-GB" sz="2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F8B7B98A-384E-702B-D29A-E9A00CACD375}"/>
              </a:ext>
            </a:extLst>
          </p:cNvPr>
          <p:cNvSpPr txBox="1"/>
          <p:nvPr/>
        </p:nvSpPr>
        <p:spPr>
          <a:xfrm>
            <a:off x="2478249" y="2179889"/>
            <a:ext cx="1521837" cy="7081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  <a:latin typeface="+mj-lt"/>
              </a:rPr>
              <a:t>Discovery and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  <a:latin typeface="+mj-lt"/>
              </a:rPr>
              <a:t>Assessment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F81E8B49-DE35-DBB6-B17D-5F1C2C9CF81D}"/>
              </a:ext>
            </a:extLst>
          </p:cNvPr>
          <p:cNvSpPr txBox="1"/>
          <p:nvPr/>
        </p:nvSpPr>
        <p:spPr>
          <a:xfrm>
            <a:off x="3699923" y="3197159"/>
            <a:ext cx="872914" cy="301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000" dirty="0">
                <a:solidFill>
                  <a:schemeClr val="bg2"/>
                </a:solidFill>
              </a:rPr>
              <a:t>2 Weeks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F70C35FA-6D47-B2FC-79C5-60DF595AA883}"/>
              </a:ext>
            </a:extLst>
          </p:cNvPr>
          <p:cNvSpPr/>
          <p:nvPr/>
        </p:nvSpPr>
        <p:spPr>
          <a:xfrm>
            <a:off x="5605703" y="1870762"/>
            <a:ext cx="2448027" cy="187369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C9FE86D4-C8AA-697B-A31B-6F8B23157A14}"/>
              </a:ext>
            </a:extLst>
          </p:cNvPr>
          <p:cNvSpPr txBox="1"/>
          <p:nvPr/>
        </p:nvSpPr>
        <p:spPr>
          <a:xfrm>
            <a:off x="6551057" y="1570492"/>
            <a:ext cx="71258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accent1"/>
                </a:solidFill>
                <a:latin typeface="+mj-lt"/>
              </a:rPr>
              <a:t>02</a:t>
            </a:r>
            <a:endParaRPr lang="en-GB" sz="28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8A48CBE0-7A55-86B7-BD0F-A0A342392BE7}"/>
              </a:ext>
            </a:extLst>
          </p:cNvPr>
          <p:cNvSpPr txBox="1"/>
          <p:nvPr/>
        </p:nvSpPr>
        <p:spPr>
          <a:xfrm>
            <a:off x="5741806" y="2179889"/>
            <a:ext cx="2094588" cy="10304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Needs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Assessment and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Planning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E3083E2F-377B-3F5A-6D1D-E7AF87BC961C}"/>
              </a:ext>
            </a:extLst>
          </p:cNvPr>
          <p:cNvSpPr txBox="1"/>
          <p:nvPr/>
        </p:nvSpPr>
        <p:spPr>
          <a:xfrm>
            <a:off x="6963480" y="3197159"/>
            <a:ext cx="872914" cy="301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000" dirty="0">
                <a:solidFill>
                  <a:schemeClr val="tx2"/>
                </a:solidFill>
              </a:rPr>
              <a:t>3 Weeks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0E624928-9552-E8D0-6886-6A82533D2D27}"/>
              </a:ext>
            </a:extLst>
          </p:cNvPr>
          <p:cNvSpPr/>
          <p:nvPr/>
        </p:nvSpPr>
        <p:spPr>
          <a:xfrm>
            <a:off x="8869261" y="1870762"/>
            <a:ext cx="2448027" cy="187369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551D2B3-5753-EEA6-AE6B-F4D997F1EDD5}"/>
              </a:ext>
            </a:extLst>
          </p:cNvPr>
          <p:cNvSpPr txBox="1"/>
          <p:nvPr/>
        </p:nvSpPr>
        <p:spPr>
          <a:xfrm>
            <a:off x="9814616" y="1570492"/>
            <a:ext cx="71258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accent1"/>
                </a:solidFill>
                <a:latin typeface="+mj-lt"/>
              </a:rPr>
              <a:t>03</a:t>
            </a:r>
            <a:endParaRPr lang="en-GB" sz="28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C7CDDEC1-614F-4C2F-CC36-7F1FEE32F408}"/>
              </a:ext>
            </a:extLst>
          </p:cNvPr>
          <p:cNvSpPr txBox="1"/>
          <p:nvPr/>
        </p:nvSpPr>
        <p:spPr>
          <a:xfrm>
            <a:off x="9005364" y="2179889"/>
            <a:ext cx="2094588" cy="7072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Solution Design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and Prototyping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012C675D-21DD-0CF9-ACF0-1FA025962AEE}"/>
              </a:ext>
            </a:extLst>
          </p:cNvPr>
          <p:cNvSpPr txBox="1"/>
          <p:nvPr/>
        </p:nvSpPr>
        <p:spPr>
          <a:xfrm>
            <a:off x="10227038" y="3197159"/>
            <a:ext cx="872914" cy="301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000" dirty="0">
                <a:solidFill>
                  <a:schemeClr val="tx2"/>
                </a:solidFill>
              </a:rPr>
              <a:t>4 Weeks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0296893D-B849-FB3D-E5A4-E88E82E568AB}"/>
              </a:ext>
            </a:extLst>
          </p:cNvPr>
          <p:cNvSpPr/>
          <p:nvPr/>
        </p:nvSpPr>
        <p:spPr>
          <a:xfrm>
            <a:off x="5605703" y="4546189"/>
            <a:ext cx="2448027" cy="187369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DAFF9928-5203-57CB-4B29-8ADB0CF2626B}"/>
              </a:ext>
            </a:extLst>
          </p:cNvPr>
          <p:cNvSpPr txBox="1"/>
          <p:nvPr/>
        </p:nvSpPr>
        <p:spPr>
          <a:xfrm>
            <a:off x="6471743" y="4245919"/>
            <a:ext cx="71594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accent1"/>
                </a:solidFill>
                <a:latin typeface="+mj-lt"/>
              </a:rPr>
              <a:t>04</a:t>
            </a:r>
            <a:endParaRPr lang="en-GB" sz="28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1538D57-1728-CE65-6DA3-B6652B11E622}"/>
              </a:ext>
            </a:extLst>
          </p:cNvPr>
          <p:cNvSpPr txBox="1"/>
          <p:nvPr/>
        </p:nvSpPr>
        <p:spPr>
          <a:xfrm>
            <a:off x="5741806" y="4855316"/>
            <a:ext cx="1801994" cy="7072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Development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and Integration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CC94C1A2-9DE3-1071-FD1B-E9B4C29E47EC}"/>
              </a:ext>
            </a:extLst>
          </p:cNvPr>
          <p:cNvSpPr txBox="1"/>
          <p:nvPr/>
        </p:nvSpPr>
        <p:spPr>
          <a:xfrm>
            <a:off x="6963480" y="5872586"/>
            <a:ext cx="872914" cy="301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000" dirty="0">
                <a:solidFill>
                  <a:schemeClr val="tx2"/>
                </a:solidFill>
              </a:rPr>
              <a:t>5 Weeks</a:t>
            </a:r>
          </a:p>
        </p:txBody>
      </p: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D6F04668-8321-0147-0AC6-853B4120D68C}"/>
              </a:ext>
            </a:extLst>
          </p:cNvPr>
          <p:cNvCxnSpPr>
            <a:cxnSpLocks/>
          </p:cNvCxnSpPr>
          <p:nvPr/>
        </p:nvCxnSpPr>
        <p:spPr>
          <a:xfrm flipV="1">
            <a:off x="9960882" y="5038583"/>
            <a:ext cx="913880" cy="77591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83FC7DCD-211F-766D-FFD3-6EA162F16457}"/>
              </a:ext>
            </a:extLst>
          </p:cNvPr>
          <p:cNvCxnSpPr>
            <a:cxnSpLocks/>
          </p:cNvCxnSpPr>
          <p:nvPr/>
        </p:nvCxnSpPr>
        <p:spPr>
          <a:xfrm flipH="1">
            <a:off x="10879818" y="5039477"/>
            <a:ext cx="131218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B556633A-BB01-8512-6311-2359E7E382C9}"/>
              </a:ext>
            </a:extLst>
          </p:cNvPr>
          <p:cNvCxnSpPr>
            <a:cxnSpLocks/>
          </p:cNvCxnSpPr>
          <p:nvPr/>
        </p:nvCxnSpPr>
        <p:spPr>
          <a:xfrm>
            <a:off x="8648700" y="5813567"/>
            <a:ext cx="131218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2EE64F98-2E3A-27C1-2B6B-F0DFE578F884}"/>
              </a:ext>
            </a:extLst>
          </p:cNvPr>
          <p:cNvCxnSpPr>
            <a:cxnSpLocks/>
          </p:cNvCxnSpPr>
          <p:nvPr/>
        </p:nvCxnSpPr>
        <p:spPr>
          <a:xfrm flipH="1" flipV="1">
            <a:off x="4048392" y="4603029"/>
            <a:ext cx="888432" cy="795334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9" name="Group 78">
            <a:extLst>
              <a:ext uri="{FF2B5EF4-FFF2-40B4-BE49-F238E27FC236}">
                <a16:creationId xmlns:a16="http://schemas.microsoft.com/office/drawing/2014/main" id="{73379D30-C9E9-9E21-6B81-F7677DF054D8}"/>
              </a:ext>
            </a:extLst>
          </p:cNvPr>
          <p:cNvGrpSpPr/>
          <p:nvPr/>
        </p:nvGrpSpPr>
        <p:grpSpPr>
          <a:xfrm rot="2510116">
            <a:off x="4737221" y="5196741"/>
            <a:ext cx="410568" cy="410568"/>
            <a:chOff x="3502218" y="4283237"/>
            <a:chExt cx="345882" cy="345882"/>
          </a:xfrm>
        </p:grpSpPr>
        <p:sp>
          <p:nvSpPr>
            <p:cNvPr id="80" name="Oval 79">
              <a:extLst>
                <a:ext uri="{FF2B5EF4-FFF2-40B4-BE49-F238E27FC236}">
                  <a16:creationId xmlns:a16="http://schemas.microsoft.com/office/drawing/2014/main" id="{E83F2D0A-652F-4BCF-6AB2-97255E705497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1" name="Oval 80">
              <a:extLst>
                <a:ext uri="{FF2B5EF4-FFF2-40B4-BE49-F238E27FC236}">
                  <a16:creationId xmlns:a16="http://schemas.microsoft.com/office/drawing/2014/main" id="{C7A86BC2-C062-BFB5-B528-C1A06D2F91BB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105B34D1-9882-BE06-E3A3-C272BD724E64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65B591D3-F2DD-0ABA-D7DA-5F7565365B98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" name="Oval 83">
              <a:extLst>
                <a:ext uri="{FF2B5EF4-FFF2-40B4-BE49-F238E27FC236}">
                  <a16:creationId xmlns:a16="http://schemas.microsoft.com/office/drawing/2014/main" id="{B7AEFA5A-C88F-0A3A-EC86-F08BF43803D5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5" name="Group 84">
            <a:extLst>
              <a:ext uri="{FF2B5EF4-FFF2-40B4-BE49-F238E27FC236}">
                <a16:creationId xmlns:a16="http://schemas.microsoft.com/office/drawing/2014/main" id="{38DA83CC-C673-DA67-D5AC-CFF47D495015}"/>
              </a:ext>
            </a:extLst>
          </p:cNvPr>
          <p:cNvGrpSpPr/>
          <p:nvPr/>
        </p:nvGrpSpPr>
        <p:grpSpPr>
          <a:xfrm rot="2510116">
            <a:off x="3843108" y="4397744"/>
            <a:ext cx="410568" cy="410568"/>
            <a:chOff x="3502218" y="4283237"/>
            <a:chExt cx="345882" cy="345882"/>
          </a:xfrm>
        </p:grpSpPr>
        <p:sp>
          <p:nvSpPr>
            <p:cNvPr id="86" name="Oval 85">
              <a:extLst>
                <a:ext uri="{FF2B5EF4-FFF2-40B4-BE49-F238E27FC236}">
                  <a16:creationId xmlns:a16="http://schemas.microsoft.com/office/drawing/2014/main" id="{9C95170D-D29A-EA08-DDAE-24FCF14E3CB6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7" name="Oval 86">
              <a:extLst>
                <a:ext uri="{FF2B5EF4-FFF2-40B4-BE49-F238E27FC236}">
                  <a16:creationId xmlns:a16="http://schemas.microsoft.com/office/drawing/2014/main" id="{CB3AF2A7-430D-FC07-2ED6-27AE44B17AD1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8" name="Oval 87">
              <a:extLst>
                <a:ext uri="{FF2B5EF4-FFF2-40B4-BE49-F238E27FC236}">
                  <a16:creationId xmlns:a16="http://schemas.microsoft.com/office/drawing/2014/main" id="{E735C7E3-69EE-3CF8-DE18-87675A468267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9" name="Oval 88">
              <a:extLst>
                <a:ext uri="{FF2B5EF4-FFF2-40B4-BE49-F238E27FC236}">
                  <a16:creationId xmlns:a16="http://schemas.microsoft.com/office/drawing/2014/main" id="{2D58DDD1-BFF1-D097-4BD9-06060503CF9A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90" name="Oval 89">
              <a:extLst>
                <a:ext uri="{FF2B5EF4-FFF2-40B4-BE49-F238E27FC236}">
                  <a16:creationId xmlns:a16="http://schemas.microsoft.com/office/drawing/2014/main" id="{21B52FEE-1426-E925-CD99-1560A229A885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94" name="Oval 93">
            <a:extLst>
              <a:ext uri="{FF2B5EF4-FFF2-40B4-BE49-F238E27FC236}">
                <a16:creationId xmlns:a16="http://schemas.microsoft.com/office/drawing/2014/main" id="{24E40C06-56F8-A375-ED8F-28230ECEBFF1}"/>
              </a:ext>
            </a:extLst>
          </p:cNvPr>
          <p:cNvSpPr/>
          <p:nvPr/>
        </p:nvSpPr>
        <p:spPr>
          <a:xfrm>
            <a:off x="8641647" y="5773647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3729F962-4570-5E8E-D6C4-F56263F78000}"/>
              </a:ext>
            </a:extLst>
          </p:cNvPr>
          <p:cNvSpPr/>
          <p:nvPr/>
        </p:nvSpPr>
        <p:spPr>
          <a:xfrm>
            <a:off x="10595600" y="5508665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TextBox 1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416278F3-2B01-BE49-22DB-AD8787AE29FF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6" name="TextBox 15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7772B064-DEBE-434B-FDD1-9DBED956203B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17" name="TextBox 16">
            <a:hlinkClick r:id="rId2" action="ppaction://hlinksldjump"/>
            <a:extLst>
              <a:ext uri="{FF2B5EF4-FFF2-40B4-BE49-F238E27FC236}">
                <a16:creationId xmlns:a16="http://schemas.microsoft.com/office/drawing/2014/main" id="{A9EEF6CD-4DA8-3593-0438-1A3632BE5776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1" name="TextBox 20">
            <a:hlinkClick r:id="rId3" action="ppaction://hlinksldjump"/>
            <a:extLst>
              <a:ext uri="{FF2B5EF4-FFF2-40B4-BE49-F238E27FC236}">
                <a16:creationId xmlns:a16="http://schemas.microsoft.com/office/drawing/2014/main" id="{9139C16E-650E-4149-9EF5-C70D234CEA41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27" name="TextBox 26">
            <a:hlinkClick r:id="rId4" action="ppaction://hlinksldjump"/>
            <a:extLst>
              <a:ext uri="{FF2B5EF4-FFF2-40B4-BE49-F238E27FC236}">
                <a16:creationId xmlns:a16="http://schemas.microsoft.com/office/drawing/2014/main" id="{40067807-8765-9331-FBC1-110A90E9D69F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F2DE046A-FF17-0439-44F8-2F7D05629FAD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9" name="Group 12">
            <a:extLst>
              <a:ext uri="{FF2B5EF4-FFF2-40B4-BE49-F238E27FC236}">
                <a16:creationId xmlns:a16="http://schemas.microsoft.com/office/drawing/2014/main" id="{DCDC73AF-A82A-8627-A2A3-659406B2394D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30" name="Freeform 13">
              <a:extLst>
                <a:ext uri="{FF2B5EF4-FFF2-40B4-BE49-F238E27FC236}">
                  <a16:creationId xmlns:a16="http://schemas.microsoft.com/office/drawing/2014/main" id="{16C515F5-82EF-F15D-ECDD-07E415DDA4C2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1" name="Line 14">
              <a:extLst>
                <a:ext uri="{FF2B5EF4-FFF2-40B4-BE49-F238E27FC236}">
                  <a16:creationId xmlns:a16="http://schemas.microsoft.com/office/drawing/2014/main" id="{4A35BB9D-B6C6-C222-170A-1168D76B0FF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33" name="Rectangle: Rounded Corners 34">
            <a:extLst>
              <a:ext uri="{FF2B5EF4-FFF2-40B4-BE49-F238E27FC236}">
                <a16:creationId xmlns:a16="http://schemas.microsoft.com/office/drawing/2014/main" id="{4F532459-F4C4-7FBF-203D-0B9483FA63AA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4" name="TextBox 33">
            <a:hlinkClick r:id="rId5" action="ppaction://hlinksldjump"/>
            <a:extLst>
              <a:ext uri="{FF2B5EF4-FFF2-40B4-BE49-F238E27FC236}">
                <a16:creationId xmlns:a16="http://schemas.microsoft.com/office/drawing/2014/main" id="{93B41174-0D17-7DAA-B017-533C9FAADEAA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70669912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Oval 23">
            <a:extLst>
              <a:ext uri="{FF2B5EF4-FFF2-40B4-BE49-F238E27FC236}">
                <a16:creationId xmlns:a16="http://schemas.microsoft.com/office/drawing/2014/main" id="{506EA719-FCEE-0D64-3FD1-A1A2A4C0C67B}"/>
              </a:ext>
            </a:extLst>
          </p:cNvPr>
          <p:cNvSpPr/>
          <p:nvPr/>
        </p:nvSpPr>
        <p:spPr>
          <a:xfrm>
            <a:off x="10405100" y="-1313372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8E1A86C3-44F7-D25A-63B9-B935D58F01E9}"/>
              </a:ext>
            </a:extLst>
          </p:cNvPr>
          <p:cNvGrpSpPr/>
          <p:nvPr/>
        </p:nvGrpSpPr>
        <p:grpSpPr>
          <a:xfrm rot="2510116">
            <a:off x="4328738" y="5211776"/>
            <a:ext cx="1208063" cy="1208063"/>
            <a:chOff x="3502218" y="4283237"/>
            <a:chExt cx="345882" cy="345882"/>
          </a:xfrm>
        </p:grpSpPr>
        <p:sp>
          <p:nvSpPr>
            <p:cNvPr id="59" name="Oval 58">
              <a:extLst>
                <a:ext uri="{FF2B5EF4-FFF2-40B4-BE49-F238E27FC236}">
                  <a16:creationId xmlns:a16="http://schemas.microsoft.com/office/drawing/2014/main" id="{FEC676A0-F985-FF30-B65E-2FB5E77A571A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08AAFDDD-EC9F-3D1E-77C9-6D8FBC6A75C9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5516DD7C-15F9-16F8-A193-971EAA595A2E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D571E04F-2DF7-4D79-92E9-6B4086E3310F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A3A623D8-C98B-03A5-AE51-532C827A2BE6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03CD7516-1F17-F02A-40D2-39C78CAC9227}"/>
              </a:ext>
            </a:extLst>
          </p:cNvPr>
          <p:cNvCxnSpPr>
            <a:cxnSpLocks/>
          </p:cNvCxnSpPr>
          <p:nvPr/>
        </p:nvCxnSpPr>
        <p:spPr>
          <a:xfrm flipV="1">
            <a:off x="10908846" y="2784748"/>
            <a:ext cx="131218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9EEDBE8B-4A5C-6BDC-E689-9E05F5CF74CF}"/>
              </a:ext>
            </a:extLst>
          </p:cNvPr>
          <p:cNvSpPr txBox="1"/>
          <p:nvPr/>
        </p:nvSpPr>
        <p:spPr>
          <a:xfrm>
            <a:off x="8606750" y="4483210"/>
            <a:ext cx="317726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Roadmap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3E1CBDD9-F38C-15EA-706A-9FF513049B81}"/>
              </a:ext>
            </a:extLst>
          </p:cNvPr>
          <p:cNvSpPr txBox="1"/>
          <p:nvPr/>
        </p:nvSpPr>
        <p:spPr>
          <a:xfrm>
            <a:off x="9630773" y="5395903"/>
            <a:ext cx="1794424" cy="5761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Let's embark on this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journey together!</a:t>
            </a:r>
            <a:endParaRPr lang="en-GB" sz="1100" dirty="0">
              <a:solidFill>
                <a:schemeClr val="bg2"/>
              </a:solidFill>
            </a:endParaRPr>
          </a:p>
        </p:txBody>
      </p:sp>
      <p:grpSp>
        <p:nvGrpSpPr>
          <p:cNvPr id="20" name="Group 12">
            <a:extLst>
              <a:ext uri="{FF2B5EF4-FFF2-40B4-BE49-F238E27FC236}">
                <a16:creationId xmlns:a16="http://schemas.microsoft.com/office/drawing/2014/main" id="{C94D036D-C814-2B76-5519-4DB9E6536122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8709856" y="5517545"/>
            <a:ext cx="198379" cy="231300"/>
            <a:chOff x="3723" y="2028"/>
            <a:chExt cx="229" cy="267"/>
          </a:xfrm>
        </p:grpSpPr>
        <p:sp>
          <p:nvSpPr>
            <p:cNvPr id="22" name="Freeform 13">
              <a:extLst>
                <a:ext uri="{FF2B5EF4-FFF2-40B4-BE49-F238E27FC236}">
                  <a16:creationId xmlns:a16="http://schemas.microsoft.com/office/drawing/2014/main" id="{B29DFC80-BAA4-6D05-0100-F0760DD1E3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3" name="Line 14">
              <a:extLst>
                <a:ext uri="{FF2B5EF4-FFF2-40B4-BE49-F238E27FC236}">
                  <a16:creationId xmlns:a16="http://schemas.microsoft.com/office/drawing/2014/main" id="{2CD1A32B-7D59-874B-B246-D4A8B81C916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D6F04668-8321-0147-0AC6-853B4120D68C}"/>
              </a:ext>
            </a:extLst>
          </p:cNvPr>
          <p:cNvCxnSpPr>
            <a:cxnSpLocks/>
          </p:cNvCxnSpPr>
          <p:nvPr/>
        </p:nvCxnSpPr>
        <p:spPr>
          <a:xfrm>
            <a:off x="719114" y="4908979"/>
            <a:ext cx="913880" cy="77591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83FC7DCD-211F-766D-FFD3-6EA162F16457}"/>
              </a:ext>
            </a:extLst>
          </p:cNvPr>
          <p:cNvCxnSpPr>
            <a:cxnSpLocks/>
          </p:cNvCxnSpPr>
          <p:nvPr/>
        </p:nvCxnSpPr>
        <p:spPr>
          <a:xfrm flipH="1" flipV="1">
            <a:off x="1638050" y="5683995"/>
            <a:ext cx="131218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B556633A-BB01-8512-6311-2359E7E382C9}"/>
              </a:ext>
            </a:extLst>
          </p:cNvPr>
          <p:cNvCxnSpPr>
            <a:cxnSpLocks/>
          </p:cNvCxnSpPr>
          <p:nvPr/>
        </p:nvCxnSpPr>
        <p:spPr>
          <a:xfrm flipV="1">
            <a:off x="-593068" y="4909905"/>
            <a:ext cx="131218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Oval 93">
            <a:extLst>
              <a:ext uri="{FF2B5EF4-FFF2-40B4-BE49-F238E27FC236}">
                <a16:creationId xmlns:a16="http://schemas.microsoft.com/office/drawing/2014/main" id="{24E40C06-56F8-A375-ED8F-28230ECEBFF1}"/>
              </a:ext>
            </a:extLst>
          </p:cNvPr>
          <p:cNvSpPr/>
          <p:nvPr/>
        </p:nvSpPr>
        <p:spPr>
          <a:xfrm flipV="1">
            <a:off x="2914807" y="5643514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14E7DDEA-8634-4D53-8F2F-5F530687FF7A}"/>
              </a:ext>
            </a:extLst>
          </p:cNvPr>
          <p:cNvSpPr/>
          <p:nvPr/>
        </p:nvSpPr>
        <p:spPr>
          <a:xfrm>
            <a:off x="4871816" y="4735638"/>
            <a:ext cx="2448027" cy="3295346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1A9BAB43-A591-5E4D-8D27-B3F78127F46E}"/>
              </a:ext>
            </a:extLst>
          </p:cNvPr>
          <p:cNvSpPr txBox="1"/>
          <p:nvPr/>
        </p:nvSpPr>
        <p:spPr>
          <a:xfrm>
            <a:off x="5817171" y="4435368"/>
            <a:ext cx="656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accent1"/>
                </a:solidFill>
                <a:latin typeface="+mj-lt"/>
              </a:rPr>
              <a:t>0</a:t>
            </a:r>
            <a:r>
              <a:rPr lang="en-US" sz="2800" dirty="0">
                <a:solidFill>
                  <a:schemeClr val="accent1"/>
                </a:solidFill>
                <a:latin typeface="+mj-lt"/>
              </a:rPr>
              <a:t>8</a:t>
            </a:r>
            <a:endParaRPr lang="en-GB" sz="28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E582A80-21C6-75D4-7D27-2E6EAB5ED6DA}"/>
              </a:ext>
            </a:extLst>
          </p:cNvPr>
          <p:cNvSpPr txBox="1"/>
          <p:nvPr/>
        </p:nvSpPr>
        <p:spPr>
          <a:xfrm>
            <a:off x="5007919" y="5044765"/>
            <a:ext cx="2094588" cy="13535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Post-Implementation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Support and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Optimization 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77CC9685-D18C-A322-F349-5717E7E266F4}"/>
              </a:ext>
            </a:extLst>
          </p:cNvPr>
          <p:cNvSpPr txBox="1"/>
          <p:nvPr/>
        </p:nvSpPr>
        <p:spPr>
          <a:xfrm>
            <a:off x="6330741" y="6323628"/>
            <a:ext cx="872914" cy="301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000" dirty="0">
                <a:solidFill>
                  <a:schemeClr val="tx2"/>
                </a:solidFill>
              </a:rPr>
              <a:t>2 Weeks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5A2E80C7-CA37-72A6-CD65-5BC154834EAB}"/>
              </a:ext>
            </a:extLst>
          </p:cNvPr>
          <p:cNvSpPr/>
          <p:nvPr/>
        </p:nvSpPr>
        <p:spPr>
          <a:xfrm>
            <a:off x="874713" y="1844675"/>
            <a:ext cx="2448027" cy="187369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BFCF1D74-FC25-DD0D-A5E5-AE9A1A0ADF85}"/>
              </a:ext>
            </a:extLst>
          </p:cNvPr>
          <p:cNvSpPr txBox="1"/>
          <p:nvPr/>
        </p:nvSpPr>
        <p:spPr>
          <a:xfrm>
            <a:off x="1820067" y="1544405"/>
            <a:ext cx="71258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accent1"/>
                </a:solidFill>
                <a:latin typeface="+mj-lt"/>
              </a:rPr>
              <a:t>0</a:t>
            </a:r>
            <a:r>
              <a:rPr lang="en-US" sz="2800" dirty="0">
                <a:solidFill>
                  <a:schemeClr val="accent1"/>
                </a:solidFill>
                <a:latin typeface="+mj-lt"/>
              </a:rPr>
              <a:t>5</a:t>
            </a:r>
            <a:endParaRPr lang="en-GB" sz="28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ECA412ED-4048-66A0-9BBE-ADD58A9D61CB}"/>
              </a:ext>
            </a:extLst>
          </p:cNvPr>
          <p:cNvSpPr txBox="1"/>
          <p:nvPr/>
        </p:nvSpPr>
        <p:spPr>
          <a:xfrm>
            <a:off x="1010816" y="2153802"/>
            <a:ext cx="2094588" cy="10304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Testing and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Quality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Assurance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297076D3-3517-462C-681B-238E11D6D0FC}"/>
              </a:ext>
            </a:extLst>
          </p:cNvPr>
          <p:cNvSpPr txBox="1"/>
          <p:nvPr/>
        </p:nvSpPr>
        <p:spPr>
          <a:xfrm>
            <a:off x="2232490" y="3171072"/>
            <a:ext cx="872914" cy="301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000" dirty="0">
                <a:solidFill>
                  <a:schemeClr val="tx2"/>
                </a:solidFill>
              </a:rPr>
              <a:t>3 Weeks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846B6767-2252-A9BC-3824-69850A21BC8D}"/>
              </a:ext>
            </a:extLst>
          </p:cNvPr>
          <p:cNvSpPr/>
          <p:nvPr/>
        </p:nvSpPr>
        <p:spPr>
          <a:xfrm>
            <a:off x="4268054" y="1844675"/>
            <a:ext cx="2448027" cy="187369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BAF30747-9355-C026-CFB9-ECBFBB2E34A2}"/>
              </a:ext>
            </a:extLst>
          </p:cNvPr>
          <p:cNvSpPr txBox="1"/>
          <p:nvPr/>
        </p:nvSpPr>
        <p:spPr>
          <a:xfrm>
            <a:off x="5213408" y="1544405"/>
            <a:ext cx="71258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accent1"/>
                </a:solidFill>
                <a:latin typeface="+mj-lt"/>
              </a:rPr>
              <a:t>0</a:t>
            </a:r>
            <a:r>
              <a:rPr lang="en-US" sz="2800" dirty="0">
                <a:solidFill>
                  <a:schemeClr val="accent1"/>
                </a:solidFill>
                <a:latin typeface="+mj-lt"/>
              </a:rPr>
              <a:t>6</a:t>
            </a:r>
            <a:endParaRPr lang="en-GB" sz="2800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D210EAD3-9B3B-F8A7-E94C-3DD75DDD72E1}"/>
              </a:ext>
            </a:extLst>
          </p:cNvPr>
          <p:cNvSpPr txBox="1"/>
          <p:nvPr/>
        </p:nvSpPr>
        <p:spPr>
          <a:xfrm>
            <a:off x="4404157" y="2153802"/>
            <a:ext cx="2094588" cy="7072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Deployment and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  <a:latin typeface="+mj-lt"/>
              </a:rPr>
              <a:t>Go-Live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C6AD61A4-FF5D-793C-A4A3-47CBFF9E2088}"/>
              </a:ext>
            </a:extLst>
          </p:cNvPr>
          <p:cNvSpPr txBox="1"/>
          <p:nvPr/>
        </p:nvSpPr>
        <p:spPr>
          <a:xfrm>
            <a:off x="5625831" y="3171072"/>
            <a:ext cx="872914" cy="301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000" dirty="0">
                <a:solidFill>
                  <a:schemeClr val="tx2"/>
                </a:solidFill>
              </a:rPr>
              <a:t>Ongoing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9CC5ACFC-6F38-C99D-4166-186E239B339A}"/>
              </a:ext>
            </a:extLst>
          </p:cNvPr>
          <p:cNvSpPr/>
          <p:nvPr/>
        </p:nvSpPr>
        <p:spPr>
          <a:xfrm>
            <a:off x="7661396" y="1847902"/>
            <a:ext cx="3649770" cy="1873693"/>
          </a:xfrm>
          <a:prstGeom prst="rect">
            <a:avLst/>
          </a:prstGeom>
          <a:gradFill>
            <a:gsLst>
              <a:gs pos="14000">
                <a:schemeClr val="accent1"/>
              </a:gs>
              <a:gs pos="100000">
                <a:schemeClr val="accent2"/>
              </a:gs>
            </a:gsLst>
            <a:lin ang="4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FC0A1A6F-73E2-23C0-D8B0-303CB19FB3C5}"/>
              </a:ext>
            </a:extLst>
          </p:cNvPr>
          <p:cNvSpPr txBox="1"/>
          <p:nvPr/>
        </p:nvSpPr>
        <p:spPr>
          <a:xfrm>
            <a:off x="7797499" y="2153802"/>
            <a:ext cx="2094588" cy="10304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  <a:latin typeface="+mj-lt"/>
              </a:rPr>
              <a:t>Training and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  <a:latin typeface="+mj-lt"/>
              </a:rPr>
              <a:t>Change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  <a:latin typeface="+mj-lt"/>
              </a:rPr>
              <a:t>Management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4D9BA22B-EB6E-99F8-6DA0-07B98F4AEC30}"/>
              </a:ext>
            </a:extLst>
          </p:cNvPr>
          <p:cNvSpPr txBox="1"/>
          <p:nvPr/>
        </p:nvSpPr>
        <p:spPr>
          <a:xfrm>
            <a:off x="9019173" y="3171072"/>
            <a:ext cx="872914" cy="301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000" dirty="0">
                <a:solidFill>
                  <a:schemeClr val="bg2"/>
                </a:solidFill>
              </a:rPr>
              <a:t>2 Weeks</a:t>
            </a:r>
          </a:p>
        </p:txBody>
      </p:sp>
      <p:sp>
        <p:nvSpPr>
          <p:cNvPr id="39" name="Rectangle: Diagonal Corners Snipped 38">
            <a:extLst>
              <a:ext uri="{FF2B5EF4-FFF2-40B4-BE49-F238E27FC236}">
                <a16:creationId xmlns:a16="http://schemas.microsoft.com/office/drawing/2014/main" id="{4C2742BA-BEE1-673D-D2EE-8E180B3B46C8}"/>
              </a:ext>
            </a:extLst>
          </p:cNvPr>
          <p:cNvSpPr/>
          <p:nvPr/>
        </p:nvSpPr>
        <p:spPr>
          <a:xfrm>
            <a:off x="10227541" y="2125431"/>
            <a:ext cx="872914" cy="1318635"/>
          </a:xfrm>
          <a:prstGeom prst="snip2Diag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CFFEC0A-06BC-3682-07FF-3A4E41E3164B}"/>
              </a:ext>
            </a:extLst>
          </p:cNvPr>
          <p:cNvSpPr txBox="1"/>
          <p:nvPr/>
        </p:nvSpPr>
        <p:spPr>
          <a:xfrm>
            <a:off x="8606750" y="1544405"/>
            <a:ext cx="71258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dirty="0">
                <a:solidFill>
                  <a:schemeClr val="bg2"/>
                </a:solidFill>
                <a:latin typeface="+mj-lt"/>
              </a:rPr>
              <a:t>0</a:t>
            </a:r>
            <a:r>
              <a:rPr lang="en-US" sz="2800" dirty="0">
                <a:solidFill>
                  <a:schemeClr val="bg2"/>
                </a:solidFill>
                <a:latin typeface="+mj-lt"/>
              </a:rPr>
              <a:t>7</a:t>
            </a:r>
            <a:endParaRPr lang="en-GB" sz="2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7" name="Freeform 5">
            <a:extLst>
              <a:ext uri="{FF2B5EF4-FFF2-40B4-BE49-F238E27FC236}">
                <a16:creationId xmlns:a16="http://schemas.microsoft.com/office/drawing/2014/main" id="{4A45F858-9D77-4792-E795-7E33FA4F0587}"/>
              </a:ext>
            </a:extLst>
          </p:cNvPr>
          <p:cNvSpPr>
            <a:spLocks/>
          </p:cNvSpPr>
          <p:nvPr/>
        </p:nvSpPr>
        <p:spPr bwMode="auto">
          <a:xfrm rot="16200000">
            <a:off x="11255294" y="2727552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4838A0BF-CA99-D131-4766-FEE9781B502F}"/>
              </a:ext>
            </a:extLst>
          </p:cNvPr>
          <p:cNvSpPr/>
          <p:nvPr/>
        </p:nvSpPr>
        <p:spPr>
          <a:xfrm>
            <a:off x="-1596400" y="5735128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TextBox 2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654C488C-A774-814D-B19B-9312EFAC52FB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29" name="TextBox 28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464FEFDB-44CA-A90A-1900-6A37AF9AC5F8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32" name="TextBox 31">
            <a:hlinkClick r:id="rId2" action="ppaction://hlinksldjump"/>
            <a:extLst>
              <a:ext uri="{FF2B5EF4-FFF2-40B4-BE49-F238E27FC236}">
                <a16:creationId xmlns:a16="http://schemas.microsoft.com/office/drawing/2014/main" id="{41134876-067C-F050-32C4-BE68DEB4104D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40" name="TextBox 39">
            <a:hlinkClick r:id="rId3" action="ppaction://hlinksldjump"/>
            <a:extLst>
              <a:ext uri="{FF2B5EF4-FFF2-40B4-BE49-F238E27FC236}">
                <a16:creationId xmlns:a16="http://schemas.microsoft.com/office/drawing/2014/main" id="{0DC078C0-F795-C4EA-3C89-E81B8E5B4E2E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42" name="TextBox 41">
            <a:hlinkClick r:id="rId4" action="ppaction://hlinksldjump"/>
            <a:extLst>
              <a:ext uri="{FF2B5EF4-FFF2-40B4-BE49-F238E27FC236}">
                <a16:creationId xmlns:a16="http://schemas.microsoft.com/office/drawing/2014/main" id="{F80D2193-76E8-4B3B-9613-6A2AC7F3BA59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6AC67125-2F3F-A7BF-8E33-6BDF449755EA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44" name="Group 12">
            <a:extLst>
              <a:ext uri="{FF2B5EF4-FFF2-40B4-BE49-F238E27FC236}">
                <a16:creationId xmlns:a16="http://schemas.microsoft.com/office/drawing/2014/main" id="{51899951-55F2-030F-5891-EFAFFBF0B6E9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45" name="Freeform 13">
              <a:extLst>
                <a:ext uri="{FF2B5EF4-FFF2-40B4-BE49-F238E27FC236}">
                  <a16:creationId xmlns:a16="http://schemas.microsoft.com/office/drawing/2014/main" id="{51ED5DB4-DE25-EA9C-EB41-6EC06976C8E1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46" name="Line 14">
              <a:extLst>
                <a:ext uri="{FF2B5EF4-FFF2-40B4-BE49-F238E27FC236}">
                  <a16:creationId xmlns:a16="http://schemas.microsoft.com/office/drawing/2014/main" id="{79B87BC9-9B9B-B45C-E94D-9E818479BE2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47" name="Rectangle: Rounded Corners 34">
            <a:extLst>
              <a:ext uri="{FF2B5EF4-FFF2-40B4-BE49-F238E27FC236}">
                <a16:creationId xmlns:a16="http://schemas.microsoft.com/office/drawing/2014/main" id="{D317BFE7-CE34-32DB-0CB4-BC12ED3DFE23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8" name="TextBox 47">
            <a:hlinkClick r:id="rId5" action="ppaction://hlinksldjump"/>
            <a:extLst>
              <a:ext uri="{FF2B5EF4-FFF2-40B4-BE49-F238E27FC236}">
                <a16:creationId xmlns:a16="http://schemas.microsoft.com/office/drawing/2014/main" id="{4F258D79-9E77-5107-AF3B-564CE426922B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3732630036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Picture Placeholder 57">
            <a:extLst>
              <a:ext uri="{FF2B5EF4-FFF2-40B4-BE49-F238E27FC236}">
                <a16:creationId xmlns:a16="http://schemas.microsoft.com/office/drawing/2014/main" id="{48CFD69C-9DE5-65C7-8B13-E6178B1966B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C6AFCAE2-6207-F856-6DB3-330CBE4D1223}"/>
              </a:ext>
            </a:extLst>
          </p:cNvPr>
          <p:cNvSpPr/>
          <p:nvPr/>
        </p:nvSpPr>
        <p:spPr>
          <a:xfrm>
            <a:off x="-1177300" y="-1256222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4707F9E5-B646-6862-77FB-7135CA5C858D}"/>
              </a:ext>
            </a:extLst>
          </p:cNvPr>
          <p:cNvGrpSpPr/>
          <p:nvPr/>
        </p:nvGrpSpPr>
        <p:grpSpPr>
          <a:xfrm rot="2510116">
            <a:off x="8846203" y="3077580"/>
            <a:ext cx="1111509" cy="1111509"/>
            <a:chOff x="3502218" y="4283237"/>
            <a:chExt cx="345882" cy="345882"/>
          </a:xfrm>
        </p:grpSpPr>
        <p:sp>
          <p:nvSpPr>
            <p:cNvPr id="16" name="Oval 15">
              <a:extLst>
                <a:ext uri="{FF2B5EF4-FFF2-40B4-BE49-F238E27FC236}">
                  <a16:creationId xmlns:a16="http://schemas.microsoft.com/office/drawing/2014/main" id="{73FFF0DE-7A55-6201-5444-DABDEBB7F8C9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A018DBDE-B8B8-46F0-D146-FE81A8572C66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" name="Oval 17">
              <a:extLst>
                <a:ext uri="{FF2B5EF4-FFF2-40B4-BE49-F238E27FC236}">
                  <a16:creationId xmlns:a16="http://schemas.microsoft.com/office/drawing/2014/main" id="{F783E77A-EEE3-EB16-E42F-497E407F3713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" name="Oval 18">
              <a:extLst>
                <a:ext uri="{FF2B5EF4-FFF2-40B4-BE49-F238E27FC236}">
                  <a16:creationId xmlns:a16="http://schemas.microsoft.com/office/drawing/2014/main" id="{25D8A386-6353-5127-71CE-B102E309D899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E3C3265F-9954-22B0-0E0D-6C47449C81AB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5" name="TextBox 4">
            <a:extLst>
              <a:ext uri="{FF2B5EF4-FFF2-40B4-BE49-F238E27FC236}">
                <a16:creationId xmlns:a16="http://schemas.microsoft.com/office/drawing/2014/main" id="{140738D5-669B-5581-6BD4-58F574F3E396}"/>
              </a:ext>
            </a:extLst>
          </p:cNvPr>
          <p:cNvSpPr txBox="1"/>
          <p:nvPr/>
        </p:nvSpPr>
        <p:spPr>
          <a:xfrm>
            <a:off x="2138093" y="2273589"/>
            <a:ext cx="421494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Key</a:t>
            </a:r>
          </a:p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Performance</a:t>
            </a:r>
          </a:p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Indicators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1" name="Snip Single Corner Rectangle 46">
            <a:extLst>
              <a:ext uri="{FF2B5EF4-FFF2-40B4-BE49-F238E27FC236}">
                <a16:creationId xmlns:a16="http://schemas.microsoft.com/office/drawing/2014/main" id="{E9B42861-F5D3-DC51-A833-30F5BD932F0B}"/>
              </a:ext>
            </a:extLst>
          </p:cNvPr>
          <p:cNvSpPr/>
          <p:nvPr/>
        </p:nvSpPr>
        <p:spPr>
          <a:xfrm flipH="1" flipV="1">
            <a:off x="6541731" y="3149113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Snip Single Corner Rectangle 49">
            <a:extLst>
              <a:ext uri="{FF2B5EF4-FFF2-40B4-BE49-F238E27FC236}">
                <a16:creationId xmlns:a16="http://schemas.microsoft.com/office/drawing/2014/main" id="{C1E856B5-8C96-2971-AFF9-54B03F5074DC}"/>
              </a:ext>
            </a:extLst>
          </p:cNvPr>
          <p:cNvSpPr/>
          <p:nvPr/>
        </p:nvSpPr>
        <p:spPr>
          <a:xfrm flipH="1" flipV="1">
            <a:off x="6633184" y="3619934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18250226-7A19-D4DB-4DDE-7DB744959A06}"/>
              </a:ext>
            </a:extLst>
          </p:cNvPr>
          <p:cNvSpPr txBox="1"/>
          <p:nvPr/>
        </p:nvSpPr>
        <p:spPr>
          <a:xfrm>
            <a:off x="6741100" y="3955978"/>
            <a:ext cx="1085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dirty="0">
                <a:solidFill>
                  <a:schemeClr val="bg2"/>
                </a:solidFill>
                <a:latin typeface="+mj-lt"/>
              </a:rPr>
              <a:t>110%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7348F00B-3FDF-1E01-D8EA-C1E38D53F7DF}"/>
              </a:ext>
            </a:extLst>
          </p:cNvPr>
          <p:cNvSpPr txBox="1"/>
          <p:nvPr/>
        </p:nvSpPr>
        <p:spPr>
          <a:xfrm>
            <a:off x="6741101" y="3773917"/>
            <a:ext cx="97716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ROI</a:t>
            </a:r>
          </a:p>
        </p:txBody>
      </p:sp>
      <p:grpSp>
        <p:nvGrpSpPr>
          <p:cNvPr id="25" name="Group 12">
            <a:extLst>
              <a:ext uri="{FF2B5EF4-FFF2-40B4-BE49-F238E27FC236}">
                <a16:creationId xmlns:a16="http://schemas.microsoft.com/office/drawing/2014/main" id="{3CC2140A-6113-425A-FC42-9543F59E3D92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7119193" y="3827226"/>
            <a:ext cx="88786" cy="103520"/>
            <a:chOff x="3723" y="2028"/>
            <a:chExt cx="229" cy="267"/>
          </a:xfrm>
        </p:grpSpPr>
        <p:sp>
          <p:nvSpPr>
            <p:cNvPr id="26" name="Freeform 13">
              <a:extLst>
                <a:ext uri="{FF2B5EF4-FFF2-40B4-BE49-F238E27FC236}">
                  <a16:creationId xmlns:a16="http://schemas.microsoft.com/office/drawing/2014/main" id="{42DB1D10-F7F2-70B1-79A1-A6EF79BB79C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7" name="Line 14">
              <a:extLst>
                <a:ext uri="{FF2B5EF4-FFF2-40B4-BE49-F238E27FC236}">
                  <a16:creationId xmlns:a16="http://schemas.microsoft.com/office/drawing/2014/main" id="{73909C63-0BC1-BB1D-4175-2B021E8138F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8" name="Rounded Rectangle 107">
            <a:extLst>
              <a:ext uri="{FF2B5EF4-FFF2-40B4-BE49-F238E27FC236}">
                <a16:creationId xmlns:a16="http://schemas.microsoft.com/office/drawing/2014/main" id="{A3A24291-E105-C9A4-6F55-1FEE6B662E71}"/>
              </a:ext>
            </a:extLst>
          </p:cNvPr>
          <p:cNvSpPr/>
          <p:nvPr/>
        </p:nvSpPr>
        <p:spPr>
          <a:xfrm>
            <a:off x="3498186" y="2585515"/>
            <a:ext cx="910630" cy="145802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A76A2B8-A310-9167-500B-56C863B32F13}"/>
              </a:ext>
            </a:extLst>
          </p:cNvPr>
          <p:cNvSpPr txBox="1"/>
          <p:nvPr/>
        </p:nvSpPr>
        <p:spPr>
          <a:xfrm>
            <a:off x="2138094" y="4811695"/>
            <a:ext cx="8781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>
                <a:solidFill>
                  <a:schemeClr val="accent2"/>
                </a:solidFill>
                <a:latin typeface="+mj-lt"/>
              </a:rPr>
              <a:t>35%</a:t>
            </a:r>
            <a:endParaRPr lang="en-GB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3A80FA4-5837-2305-A670-C56905854146}"/>
              </a:ext>
            </a:extLst>
          </p:cNvPr>
          <p:cNvSpPr txBox="1"/>
          <p:nvPr/>
        </p:nvSpPr>
        <p:spPr>
          <a:xfrm>
            <a:off x="3647064" y="4978550"/>
            <a:ext cx="1302782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Income</a:t>
            </a:r>
          </a:p>
        </p:txBody>
      </p:sp>
      <p:sp>
        <p:nvSpPr>
          <p:cNvPr id="31" name="Rounded Rectangle 105">
            <a:extLst>
              <a:ext uri="{FF2B5EF4-FFF2-40B4-BE49-F238E27FC236}">
                <a16:creationId xmlns:a16="http://schemas.microsoft.com/office/drawing/2014/main" id="{55B9628E-9CC4-0965-EEBB-45CCD6D0A3F3}"/>
              </a:ext>
            </a:extLst>
          </p:cNvPr>
          <p:cNvSpPr/>
          <p:nvPr/>
        </p:nvSpPr>
        <p:spPr>
          <a:xfrm>
            <a:off x="3783880" y="5031179"/>
            <a:ext cx="1029150" cy="301482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1A8317B2-D9D4-AC38-F0D5-5F8DB8CFC0C9}"/>
              </a:ext>
            </a:extLst>
          </p:cNvPr>
          <p:cNvCxnSpPr>
            <a:cxnSpLocks/>
          </p:cNvCxnSpPr>
          <p:nvPr/>
        </p:nvCxnSpPr>
        <p:spPr>
          <a:xfrm flipH="1" flipV="1">
            <a:off x="9315151" y="-753885"/>
            <a:ext cx="0" cy="173573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11D7A88E-36ED-BB7F-535B-ABA1108013A0}"/>
              </a:ext>
            </a:extLst>
          </p:cNvPr>
          <p:cNvCxnSpPr>
            <a:cxnSpLocks/>
          </p:cNvCxnSpPr>
          <p:nvPr/>
        </p:nvCxnSpPr>
        <p:spPr>
          <a:xfrm flipH="1">
            <a:off x="8225158" y="981847"/>
            <a:ext cx="1089995" cy="436296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22181FF0-8196-A7E1-80E9-49A1187D2C57}"/>
              </a:ext>
            </a:extLst>
          </p:cNvPr>
          <p:cNvCxnSpPr>
            <a:cxnSpLocks/>
          </p:cNvCxnSpPr>
          <p:nvPr/>
        </p:nvCxnSpPr>
        <p:spPr>
          <a:xfrm flipH="1">
            <a:off x="8225158" y="1418143"/>
            <a:ext cx="0" cy="832064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reeform 5">
            <a:extLst>
              <a:ext uri="{FF2B5EF4-FFF2-40B4-BE49-F238E27FC236}">
                <a16:creationId xmlns:a16="http://schemas.microsoft.com/office/drawing/2014/main" id="{B4B73CB2-5551-FA2E-0A82-983CE4CFAF50}"/>
              </a:ext>
            </a:extLst>
          </p:cNvPr>
          <p:cNvSpPr>
            <a:spLocks/>
          </p:cNvSpPr>
          <p:nvPr/>
        </p:nvSpPr>
        <p:spPr bwMode="auto">
          <a:xfrm rot="10800000" flipH="1">
            <a:off x="8118214" y="2075150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052E4231-A0F8-B2B7-E240-F806A996C6DD}"/>
              </a:ext>
            </a:extLst>
          </p:cNvPr>
          <p:cNvCxnSpPr>
            <a:cxnSpLocks/>
          </p:cNvCxnSpPr>
          <p:nvPr/>
        </p:nvCxnSpPr>
        <p:spPr>
          <a:xfrm flipH="1" flipV="1">
            <a:off x="3186320" y="4905375"/>
            <a:ext cx="335823" cy="524435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42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B65BAB99-5094-2D8B-0671-9B4452801200}"/>
              </a:ext>
            </a:extLst>
          </p:cNvPr>
          <p:cNvCxnSpPr>
            <a:cxnSpLocks/>
          </p:cNvCxnSpPr>
          <p:nvPr/>
        </p:nvCxnSpPr>
        <p:spPr>
          <a:xfrm flipH="1">
            <a:off x="9315151" y="6286840"/>
            <a:ext cx="0" cy="173573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9CCD32DA-B66F-EE2A-86C8-AE1A403505BB}"/>
              </a:ext>
            </a:extLst>
          </p:cNvPr>
          <p:cNvCxnSpPr>
            <a:cxnSpLocks/>
          </p:cNvCxnSpPr>
          <p:nvPr/>
        </p:nvCxnSpPr>
        <p:spPr>
          <a:xfrm flipH="1" flipV="1">
            <a:off x="8225158" y="5850543"/>
            <a:ext cx="1089995" cy="436296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FD625607-7932-C5FF-28EC-0851DAAD75B3}"/>
              </a:ext>
            </a:extLst>
          </p:cNvPr>
          <p:cNvCxnSpPr>
            <a:cxnSpLocks/>
          </p:cNvCxnSpPr>
          <p:nvPr/>
        </p:nvCxnSpPr>
        <p:spPr>
          <a:xfrm flipH="1" flipV="1">
            <a:off x="8225158" y="5018479"/>
            <a:ext cx="0" cy="832064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reeform 5">
            <a:extLst>
              <a:ext uri="{FF2B5EF4-FFF2-40B4-BE49-F238E27FC236}">
                <a16:creationId xmlns:a16="http://schemas.microsoft.com/office/drawing/2014/main" id="{0DCACDDA-44D1-A849-ABFC-715B7D614D37}"/>
              </a:ext>
            </a:extLst>
          </p:cNvPr>
          <p:cNvSpPr>
            <a:spLocks/>
          </p:cNvSpPr>
          <p:nvPr/>
        </p:nvSpPr>
        <p:spPr bwMode="auto">
          <a:xfrm rot="10800000" flipH="1" flipV="1">
            <a:off x="8118214" y="5085599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8491747F-531D-3DDA-0949-AD5CDDC8BCB7}"/>
              </a:ext>
            </a:extLst>
          </p:cNvPr>
          <p:cNvSpPr/>
          <p:nvPr/>
        </p:nvSpPr>
        <p:spPr>
          <a:xfrm>
            <a:off x="10805150" y="5487478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TextBox 38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9F2E84EC-06CC-5220-6248-45960A60BC03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40" name="TextBox 39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9DC2EAA8-D08E-9EFB-A0E0-F7FEB787BC67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41" name="TextBox 40">
            <a:hlinkClick r:id="rId2" action="ppaction://hlinksldjump"/>
            <a:extLst>
              <a:ext uri="{FF2B5EF4-FFF2-40B4-BE49-F238E27FC236}">
                <a16:creationId xmlns:a16="http://schemas.microsoft.com/office/drawing/2014/main" id="{F57AD65A-8D9A-3D5A-94CA-1D0899C7E09D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46" name="TextBox 45">
            <a:hlinkClick r:id="rId3" action="ppaction://hlinksldjump"/>
            <a:extLst>
              <a:ext uri="{FF2B5EF4-FFF2-40B4-BE49-F238E27FC236}">
                <a16:creationId xmlns:a16="http://schemas.microsoft.com/office/drawing/2014/main" id="{9ABC02B1-6931-C70F-F632-BDD45812FBEB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48" name="TextBox 47">
            <a:hlinkClick r:id="rId4" action="ppaction://hlinksldjump"/>
            <a:extLst>
              <a:ext uri="{FF2B5EF4-FFF2-40B4-BE49-F238E27FC236}">
                <a16:creationId xmlns:a16="http://schemas.microsoft.com/office/drawing/2014/main" id="{4D7D7D65-F5F2-B0E9-2A91-0D45362173A0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54AA2038-A744-0AAD-6FDF-BD6CAEB14E4D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50" name="Group 12">
            <a:extLst>
              <a:ext uri="{FF2B5EF4-FFF2-40B4-BE49-F238E27FC236}">
                <a16:creationId xmlns:a16="http://schemas.microsoft.com/office/drawing/2014/main" id="{A240EBB8-F462-80FB-6CB3-D203DE0A835B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51" name="Freeform 13">
              <a:extLst>
                <a:ext uri="{FF2B5EF4-FFF2-40B4-BE49-F238E27FC236}">
                  <a16:creationId xmlns:a16="http://schemas.microsoft.com/office/drawing/2014/main" id="{B67B8614-4338-454E-3680-098D73CC784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52" name="Line 14">
              <a:extLst>
                <a:ext uri="{FF2B5EF4-FFF2-40B4-BE49-F238E27FC236}">
                  <a16:creationId xmlns:a16="http://schemas.microsoft.com/office/drawing/2014/main" id="{0CF03672-7948-FDA9-86F8-F196CEB26D0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53" name="Rectangle: Rounded Corners 34">
            <a:extLst>
              <a:ext uri="{FF2B5EF4-FFF2-40B4-BE49-F238E27FC236}">
                <a16:creationId xmlns:a16="http://schemas.microsoft.com/office/drawing/2014/main" id="{F8A24318-2ABD-942D-7FE8-09EBB76DF7A4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4" name="TextBox 53">
            <a:hlinkClick r:id="rId5" action="ppaction://hlinksldjump"/>
            <a:extLst>
              <a:ext uri="{FF2B5EF4-FFF2-40B4-BE49-F238E27FC236}">
                <a16:creationId xmlns:a16="http://schemas.microsoft.com/office/drawing/2014/main" id="{D2E74F84-737C-5CCC-8A63-95B8FBDDC101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763720219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9" name="Group 78">
            <a:extLst>
              <a:ext uri="{FF2B5EF4-FFF2-40B4-BE49-F238E27FC236}">
                <a16:creationId xmlns:a16="http://schemas.microsoft.com/office/drawing/2014/main" id="{A4C914AF-F7CE-0E00-2B90-FF25ECF2E1BA}"/>
              </a:ext>
            </a:extLst>
          </p:cNvPr>
          <p:cNvGrpSpPr/>
          <p:nvPr/>
        </p:nvGrpSpPr>
        <p:grpSpPr>
          <a:xfrm rot="2510116">
            <a:off x="2014105" y="4005993"/>
            <a:ext cx="1332772" cy="1332772"/>
            <a:chOff x="3502218" y="4283237"/>
            <a:chExt cx="345882" cy="345882"/>
          </a:xfrm>
        </p:grpSpPr>
        <p:sp>
          <p:nvSpPr>
            <p:cNvPr id="80" name="Oval 79">
              <a:extLst>
                <a:ext uri="{FF2B5EF4-FFF2-40B4-BE49-F238E27FC236}">
                  <a16:creationId xmlns:a16="http://schemas.microsoft.com/office/drawing/2014/main" id="{57C0280D-A683-E105-244E-87E62B46953E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1" name="Oval 80">
              <a:extLst>
                <a:ext uri="{FF2B5EF4-FFF2-40B4-BE49-F238E27FC236}">
                  <a16:creationId xmlns:a16="http://schemas.microsoft.com/office/drawing/2014/main" id="{98F6E65B-0408-BF51-B530-5BE9CE2E79C0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D990EADD-D3A6-FE73-21EB-7A248150E5FF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78D1FC6A-E131-075D-77C1-70D2C41C4682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4" name="Oval 83">
              <a:extLst>
                <a:ext uri="{FF2B5EF4-FFF2-40B4-BE49-F238E27FC236}">
                  <a16:creationId xmlns:a16="http://schemas.microsoft.com/office/drawing/2014/main" id="{13679307-C1F0-6BFC-77FD-7E2E92F74C2A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49" name="Picture Placeholder 48">
            <a:extLst>
              <a:ext uri="{FF2B5EF4-FFF2-40B4-BE49-F238E27FC236}">
                <a16:creationId xmlns:a16="http://schemas.microsoft.com/office/drawing/2014/main" id="{FC1B952A-B0B8-A288-28D2-57805E3F6A3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2F02AF65-673E-90A5-25F3-CDC8F34235D3}"/>
              </a:ext>
            </a:extLst>
          </p:cNvPr>
          <p:cNvCxnSpPr>
            <a:cxnSpLocks/>
          </p:cNvCxnSpPr>
          <p:nvPr/>
        </p:nvCxnSpPr>
        <p:spPr>
          <a:xfrm>
            <a:off x="4870444" y="5724936"/>
            <a:ext cx="0" cy="1529528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DE4BAD91-B859-74DF-0FEC-DB8160056314}"/>
              </a:ext>
            </a:extLst>
          </p:cNvPr>
          <p:cNvCxnSpPr>
            <a:cxnSpLocks/>
          </p:cNvCxnSpPr>
          <p:nvPr/>
        </p:nvCxnSpPr>
        <p:spPr>
          <a:xfrm>
            <a:off x="1643163" y="2786875"/>
            <a:ext cx="0" cy="1919297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E6B114C9-B316-B329-8EAD-A77DCCD2FA33}"/>
              </a:ext>
            </a:extLst>
          </p:cNvPr>
          <p:cNvCxnSpPr>
            <a:cxnSpLocks/>
          </p:cNvCxnSpPr>
          <p:nvPr/>
        </p:nvCxnSpPr>
        <p:spPr>
          <a:xfrm flipH="1">
            <a:off x="1643163" y="4706172"/>
            <a:ext cx="1419351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F967E5FF-4E2F-F5C1-198E-8AE5F4A5CB21}"/>
              </a:ext>
            </a:extLst>
          </p:cNvPr>
          <p:cNvCxnSpPr/>
          <p:nvPr/>
        </p:nvCxnSpPr>
        <p:spPr>
          <a:xfrm>
            <a:off x="1405038" y="2750787"/>
            <a:ext cx="476250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60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Freeform 5">
            <a:extLst>
              <a:ext uri="{FF2B5EF4-FFF2-40B4-BE49-F238E27FC236}">
                <a16:creationId xmlns:a16="http://schemas.microsoft.com/office/drawing/2014/main" id="{058F3010-EC99-E871-7CCA-DE113576C9B9}"/>
              </a:ext>
            </a:extLst>
          </p:cNvPr>
          <p:cNvSpPr>
            <a:spLocks/>
          </p:cNvSpPr>
          <p:nvPr/>
        </p:nvSpPr>
        <p:spPr bwMode="auto">
          <a:xfrm>
            <a:off x="1535904" y="2750786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40738D5-669B-5581-6BD4-58F574F3E396}"/>
              </a:ext>
            </a:extLst>
          </p:cNvPr>
          <p:cNvSpPr txBox="1"/>
          <p:nvPr/>
        </p:nvSpPr>
        <p:spPr>
          <a:xfrm>
            <a:off x="7681067" y="1535284"/>
            <a:ext cx="399070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ROI &amp;</a:t>
            </a:r>
          </a:p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Cost-Benefit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D42BEEF7-6B2C-1C06-B10A-C94B10564681}"/>
              </a:ext>
            </a:extLst>
          </p:cNvPr>
          <p:cNvSpPr txBox="1"/>
          <p:nvPr/>
        </p:nvSpPr>
        <p:spPr>
          <a:xfrm>
            <a:off x="9271993" y="1416086"/>
            <a:ext cx="1302782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KPI</a:t>
            </a:r>
          </a:p>
        </p:txBody>
      </p:sp>
      <p:sp>
        <p:nvSpPr>
          <p:cNvPr id="38" name="Rounded Rectangle 105">
            <a:extLst>
              <a:ext uri="{FF2B5EF4-FFF2-40B4-BE49-F238E27FC236}">
                <a16:creationId xmlns:a16="http://schemas.microsoft.com/office/drawing/2014/main" id="{12B0BECE-2EA0-27D3-92A5-AF9EAFF14662}"/>
              </a:ext>
            </a:extLst>
          </p:cNvPr>
          <p:cNvSpPr/>
          <p:nvPr/>
        </p:nvSpPr>
        <p:spPr>
          <a:xfrm>
            <a:off x="9636046" y="1473235"/>
            <a:ext cx="574676" cy="253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BA57C02-D068-68BA-20DF-1BCE1F4475C0}"/>
              </a:ext>
            </a:extLst>
          </p:cNvPr>
          <p:cNvSpPr txBox="1"/>
          <p:nvPr/>
        </p:nvSpPr>
        <p:spPr>
          <a:xfrm>
            <a:off x="3255850" y="1781953"/>
            <a:ext cx="4062740" cy="83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With this investment, digital transformation is not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only financially viable but also strategically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advantageous for your business.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4D3F85C-E4B0-1769-B0BA-D69043AD547F}"/>
              </a:ext>
            </a:extLst>
          </p:cNvPr>
          <p:cNvSpPr txBox="1"/>
          <p:nvPr/>
        </p:nvSpPr>
        <p:spPr>
          <a:xfrm>
            <a:off x="1244067" y="1896842"/>
            <a:ext cx="79819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600" dirty="0">
                <a:solidFill>
                  <a:schemeClr val="accent2"/>
                </a:solidFill>
                <a:latin typeface="+mj-lt"/>
              </a:rPr>
              <a:t>70k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1FA9283-B0F8-1D82-4098-F73DDC43DC65}"/>
              </a:ext>
            </a:extLst>
          </p:cNvPr>
          <p:cNvSpPr txBox="1"/>
          <p:nvPr/>
        </p:nvSpPr>
        <p:spPr>
          <a:xfrm>
            <a:off x="1067449" y="2223963"/>
            <a:ext cx="1151427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Cost Saving</a:t>
            </a:r>
          </a:p>
        </p:txBody>
      </p:sp>
      <p:sp>
        <p:nvSpPr>
          <p:cNvPr id="41" name="Snip Single Corner Rectangle 46">
            <a:extLst>
              <a:ext uri="{FF2B5EF4-FFF2-40B4-BE49-F238E27FC236}">
                <a16:creationId xmlns:a16="http://schemas.microsoft.com/office/drawing/2014/main" id="{DDAA2E88-85E5-DEF0-3E22-09859508AC51}"/>
              </a:ext>
            </a:extLst>
          </p:cNvPr>
          <p:cNvSpPr/>
          <p:nvPr/>
        </p:nvSpPr>
        <p:spPr>
          <a:xfrm flipH="1" flipV="1">
            <a:off x="6093836" y="3886166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Snip Single Corner Rectangle 49">
            <a:extLst>
              <a:ext uri="{FF2B5EF4-FFF2-40B4-BE49-F238E27FC236}">
                <a16:creationId xmlns:a16="http://schemas.microsoft.com/office/drawing/2014/main" id="{6316AE69-CCAB-AB62-4DF6-E3DCFD1352A4}"/>
              </a:ext>
            </a:extLst>
          </p:cNvPr>
          <p:cNvSpPr/>
          <p:nvPr/>
        </p:nvSpPr>
        <p:spPr>
          <a:xfrm flipH="1" flipV="1">
            <a:off x="6185289" y="4356987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BF86A6FE-8F38-D1F1-DD4B-838141EC829A}"/>
              </a:ext>
            </a:extLst>
          </p:cNvPr>
          <p:cNvSpPr txBox="1"/>
          <p:nvPr/>
        </p:nvSpPr>
        <p:spPr>
          <a:xfrm>
            <a:off x="6239248" y="4693031"/>
            <a:ext cx="82503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dirty="0">
                <a:solidFill>
                  <a:schemeClr val="bg2"/>
                </a:solidFill>
                <a:latin typeface="+mj-lt"/>
              </a:rPr>
              <a:t>220k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9A306BBD-2A1C-E3F3-A3C4-1A152030B1F6}"/>
              </a:ext>
            </a:extLst>
          </p:cNvPr>
          <p:cNvSpPr txBox="1"/>
          <p:nvPr/>
        </p:nvSpPr>
        <p:spPr>
          <a:xfrm>
            <a:off x="6214832" y="4510970"/>
            <a:ext cx="1133913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Annual Benefits</a:t>
            </a:r>
          </a:p>
        </p:txBody>
      </p:sp>
      <p:grpSp>
        <p:nvGrpSpPr>
          <p:cNvPr id="45" name="Group 12">
            <a:extLst>
              <a:ext uri="{FF2B5EF4-FFF2-40B4-BE49-F238E27FC236}">
                <a16:creationId xmlns:a16="http://schemas.microsoft.com/office/drawing/2014/main" id="{E2E46E8E-F822-7834-748C-DC110E931006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7081373" y="4841397"/>
            <a:ext cx="88786" cy="103520"/>
            <a:chOff x="3723" y="2028"/>
            <a:chExt cx="229" cy="267"/>
          </a:xfrm>
        </p:grpSpPr>
        <p:sp>
          <p:nvSpPr>
            <p:cNvPr id="46" name="Freeform 13">
              <a:extLst>
                <a:ext uri="{FF2B5EF4-FFF2-40B4-BE49-F238E27FC236}">
                  <a16:creationId xmlns:a16="http://schemas.microsoft.com/office/drawing/2014/main" id="{A0158AEC-D2B0-78AE-4EFD-310E5E3C877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47" name="Line 14">
              <a:extLst>
                <a:ext uri="{FF2B5EF4-FFF2-40B4-BE49-F238E27FC236}">
                  <a16:creationId xmlns:a16="http://schemas.microsoft.com/office/drawing/2014/main" id="{CEB88F56-4CA2-A0CE-F464-4030D3D9DE0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60622452-50BE-5F32-EB35-115AE49CD47A}"/>
              </a:ext>
            </a:extLst>
          </p:cNvPr>
          <p:cNvCxnSpPr>
            <a:cxnSpLocks/>
          </p:cNvCxnSpPr>
          <p:nvPr/>
        </p:nvCxnSpPr>
        <p:spPr>
          <a:xfrm flipH="1" flipV="1">
            <a:off x="9212575" y="3821104"/>
            <a:ext cx="640661" cy="1000483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42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>
            <a:extLst>
              <a:ext uri="{FF2B5EF4-FFF2-40B4-BE49-F238E27FC236}">
                <a16:creationId xmlns:a16="http://schemas.microsoft.com/office/drawing/2014/main" id="{73529521-4A10-6705-61D5-9E00DCDADCD0}"/>
              </a:ext>
            </a:extLst>
          </p:cNvPr>
          <p:cNvSpPr txBox="1"/>
          <p:nvPr/>
        </p:nvSpPr>
        <p:spPr>
          <a:xfrm>
            <a:off x="8165336" y="4049305"/>
            <a:ext cx="10850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2"/>
                </a:solidFill>
                <a:latin typeface="+mj-lt"/>
              </a:rPr>
              <a:t>1.67 Y</a:t>
            </a:r>
            <a:endParaRPr lang="en-GB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D29E68A9-3848-9566-191D-747AC521FF84}"/>
              </a:ext>
            </a:extLst>
          </p:cNvPr>
          <p:cNvSpPr txBox="1"/>
          <p:nvPr/>
        </p:nvSpPr>
        <p:spPr>
          <a:xfrm>
            <a:off x="10060719" y="4196766"/>
            <a:ext cx="932531" cy="5761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Payback</a:t>
            </a:r>
          </a:p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Period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71" name="Freeform 5">
            <a:extLst>
              <a:ext uri="{FF2B5EF4-FFF2-40B4-BE49-F238E27FC236}">
                <a16:creationId xmlns:a16="http://schemas.microsoft.com/office/drawing/2014/main" id="{9BFC8AFC-BAF6-A4A3-0625-39B7307FE575}"/>
              </a:ext>
            </a:extLst>
          </p:cNvPr>
          <p:cNvSpPr>
            <a:spLocks/>
          </p:cNvSpPr>
          <p:nvPr/>
        </p:nvSpPr>
        <p:spPr bwMode="auto">
          <a:xfrm rot="10800000" flipH="1" flipV="1">
            <a:off x="4763185" y="5816599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4082C396-DDDE-9FC1-D0E5-2AB8A4E5278F}"/>
              </a:ext>
            </a:extLst>
          </p:cNvPr>
          <p:cNvSpPr/>
          <p:nvPr/>
        </p:nvSpPr>
        <p:spPr>
          <a:xfrm>
            <a:off x="-1596400" y="-1348266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EA690A3B-D9CF-2172-72F5-A7B9835FF6ED}"/>
              </a:ext>
            </a:extLst>
          </p:cNvPr>
          <p:cNvSpPr/>
          <p:nvPr/>
        </p:nvSpPr>
        <p:spPr>
          <a:xfrm>
            <a:off x="10352061" y="5109200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Snip Single Corner Rectangle 49">
            <a:extLst>
              <a:ext uri="{FF2B5EF4-FFF2-40B4-BE49-F238E27FC236}">
                <a16:creationId xmlns:a16="http://schemas.microsoft.com/office/drawing/2014/main" id="{DDA60DD2-EE98-823A-3267-BFED42CBA02C}"/>
              </a:ext>
            </a:extLst>
          </p:cNvPr>
          <p:cNvSpPr/>
          <p:nvPr/>
        </p:nvSpPr>
        <p:spPr>
          <a:xfrm flipH="1" flipV="1">
            <a:off x="6712785" y="7007182"/>
            <a:ext cx="3126651" cy="2492587"/>
          </a:xfrm>
          <a:prstGeom prst="snip1Rect">
            <a:avLst>
              <a:gd name="adj" fmla="val 0"/>
            </a:avLst>
          </a:prstGeom>
          <a:gradFill flip="none" rotWithShape="1">
            <a:gsLst>
              <a:gs pos="32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TextBox 17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0433D15A-E785-25F8-F42B-701A30ADD2D6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9" name="TextBox 18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37816DB6-0AF7-1A1F-4892-6E0EFC698223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20" name="TextBox 19">
            <a:hlinkClick r:id="rId2" action="ppaction://hlinksldjump"/>
            <a:extLst>
              <a:ext uri="{FF2B5EF4-FFF2-40B4-BE49-F238E27FC236}">
                <a16:creationId xmlns:a16="http://schemas.microsoft.com/office/drawing/2014/main" id="{0AEA918C-0AC7-04E8-0629-97D519723F24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1" name="TextBox 20">
            <a:hlinkClick r:id="rId3" action="ppaction://hlinksldjump"/>
            <a:extLst>
              <a:ext uri="{FF2B5EF4-FFF2-40B4-BE49-F238E27FC236}">
                <a16:creationId xmlns:a16="http://schemas.microsoft.com/office/drawing/2014/main" id="{93B3064A-E8B5-A071-DA1A-F38DA210241E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23" name="TextBox 22">
            <a:hlinkClick r:id="rId4" action="ppaction://hlinksldjump"/>
            <a:extLst>
              <a:ext uri="{FF2B5EF4-FFF2-40B4-BE49-F238E27FC236}">
                <a16:creationId xmlns:a16="http://schemas.microsoft.com/office/drawing/2014/main" id="{BADD759F-9494-8C67-AD39-10E5BC0AA7FC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5FD430A6-5A0D-9EE9-670F-42EDCF4E3FC4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5" name="Group 12">
            <a:extLst>
              <a:ext uri="{FF2B5EF4-FFF2-40B4-BE49-F238E27FC236}">
                <a16:creationId xmlns:a16="http://schemas.microsoft.com/office/drawing/2014/main" id="{66D872EA-C46A-3B58-4FC7-ECD31C68F70C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26" name="Freeform 13">
              <a:extLst>
                <a:ext uri="{FF2B5EF4-FFF2-40B4-BE49-F238E27FC236}">
                  <a16:creationId xmlns:a16="http://schemas.microsoft.com/office/drawing/2014/main" id="{5A64EDAC-A0A6-B4AA-694F-1288ACEFC92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7" name="Line 14">
              <a:extLst>
                <a:ext uri="{FF2B5EF4-FFF2-40B4-BE49-F238E27FC236}">
                  <a16:creationId xmlns:a16="http://schemas.microsoft.com/office/drawing/2014/main" id="{CB22B01E-19CD-DB02-AFAA-28F967BA25B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8" name="Rectangle: Rounded Corners 34">
            <a:extLst>
              <a:ext uri="{FF2B5EF4-FFF2-40B4-BE49-F238E27FC236}">
                <a16:creationId xmlns:a16="http://schemas.microsoft.com/office/drawing/2014/main" id="{B0759F9A-42F7-8284-4804-D4D00A1BDE6E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9" name="TextBox 28">
            <a:hlinkClick r:id="rId5" action="ppaction://hlinksldjump"/>
            <a:extLst>
              <a:ext uri="{FF2B5EF4-FFF2-40B4-BE49-F238E27FC236}">
                <a16:creationId xmlns:a16="http://schemas.microsoft.com/office/drawing/2014/main" id="{97CD403D-73F2-57CE-FB60-F147A7F95C3C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3968140213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6" name="Group 75">
            <a:extLst>
              <a:ext uri="{FF2B5EF4-FFF2-40B4-BE49-F238E27FC236}">
                <a16:creationId xmlns:a16="http://schemas.microsoft.com/office/drawing/2014/main" id="{682C2057-9ABF-F7C5-43E0-EF8E1D1D0EC2}"/>
              </a:ext>
            </a:extLst>
          </p:cNvPr>
          <p:cNvGrpSpPr/>
          <p:nvPr/>
        </p:nvGrpSpPr>
        <p:grpSpPr>
          <a:xfrm rot="2510116">
            <a:off x="7031642" y="3619768"/>
            <a:ext cx="565157" cy="565157"/>
            <a:chOff x="3502218" y="4283237"/>
            <a:chExt cx="345882" cy="345882"/>
          </a:xfrm>
        </p:grpSpPr>
        <p:sp>
          <p:nvSpPr>
            <p:cNvPr id="77" name="Oval 76">
              <a:extLst>
                <a:ext uri="{FF2B5EF4-FFF2-40B4-BE49-F238E27FC236}">
                  <a16:creationId xmlns:a16="http://schemas.microsoft.com/office/drawing/2014/main" id="{FE7043A7-7B2C-91D4-3025-3D75CCC39DB6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78" name="Oval 77">
              <a:extLst>
                <a:ext uri="{FF2B5EF4-FFF2-40B4-BE49-F238E27FC236}">
                  <a16:creationId xmlns:a16="http://schemas.microsoft.com/office/drawing/2014/main" id="{A3CDD9EF-A117-3173-B127-3B998961B32D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8A1D1D07-06E2-F6F8-178B-C6F803AEF581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0" name="Oval 79">
              <a:extLst>
                <a:ext uri="{FF2B5EF4-FFF2-40B4-BE49-F238E27FC236}">
                  <a16:creationId xmlns:a16="http://schemas.microsoft.com/office/drawing/2014/main" id="{A6A660D6-E5D8-135F-FA99-0DD1E5E84FAB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1" name="Oval 80">
              <a:extLst>
                <a:ext uri="{FF2B5EF4-FFF2-40B4-BE49-F238E27FC236}">
                  <a16:creationId xmlns:a16="http://schemas.microsoft.com/office/drawing/2014/main" id="{FCBA5BA7-BE3D-9D56-9AEE-09E907E9D210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54" name="Snip Single Corner Rectangle 49">
            <a:extLst>
              <a:ext uri="{FF2B5EF4-FFF2-40B4-BE49-F238E27FC236}">
                <a16:creationId xmlns:a16="http://schemas.microsoft.com/office/drawing/2014/main" id="{A6BF4E7A-5568-2900-F3FB-F948AEC02D81}"/>
              </a:ext>
            </a:extLst>
          </p:cNvPr>
          <p:cNvSpPr/>
          <p:nvPr/>
        </p:nvSpPr>
        <p:spPr>
          <a:xfrm flipH="1" flipV="1">
            <a:off x="6712785" y="4365413"/>
            <a:ext cx="3126651" cy="2492587"/>
          </a:xfrm>
          <a:prstGeom prst="snip1Rect">
            <a:avLst>
              <a:gd name="adj" fmla="val 0"/>
            </a:avLst>
          </a:prstGeom>
          <a:gradFill flip="none" rotWithShape="1">
            <a:gsLst>
              <a:gs pos="32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E690E38-36DB-9476-400D-DA21F4FA3C39}"/>
              </a:ext>
            </a:extLst>
          </p:cNvPr>
          <p:cNvSpPr txBox="1"/>
          <p:nvPr/>
        </p:nvSpPr>
        <p:spPr>
          <a:xfrm>
            <a:off x="442920" y="1223242"/>
            <a:ext cx="2519072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800" dirty="0">
                <a:solidFill>
                  <a:schemeClr val="bg2"/>
                </a:solidFill>
                <a:latin typeface="+mj-lt"/>
              </a:rPr>
              <a:t>ROI</a:t>
            </a:r>
          </a:p>
          <a:p>
            <a:r>
              <a:rPr lang="id-ID" sz="2800" dirty="0">
                <a:solidFill>
                  <a:schemeClr val="bg2"/>
                </a:solidFill>
                <a:latin typeface="+mj-lt"/>
              </a:rPr>
              <a:t>&amp; Cost- </a:t>
            </a:r>
          </a:p>
          <a:p>
            <a:r>
              <a:rPr lang="id-ID" sz="2800" dirty="0">
                <a:solidFill>
                  <a:schemeClr val="bg2"/>
                </a:solidFill>
                <a:latin typeface="+mj-lt"/>
              </a:rPr>
              <a:t>Benefit</a:t>
            </a:r>
          </a:p>
          <a:p>
            <a:r>
              <a:rPr lang="id-ID" sz="2800" dirty="0">
                <a:solidFill>
                  <a:schemeClr val="bg2"/>
                </a:solidFill>
                <a:latin typeface="+mj-lt"/>
              </a:rPr>
              <a:t>Analysis</a:t>
            </a:r>
            <a:endParaRPr lang="en-GB" sz="2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0E3E51B-369B-F673-5CFB-040475714612}"/>
              </a:ext>
            </a:extLst>
          </p:cNvPr>
          <p:cNvSpPr txBox="1"/>
          <p:nvPr/>
        </p:nvSpPr>
        <p:spPr>
          <a:xfrm>
            <a:off x="443976" y="4253719"/>
            <a:ext cx="158331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>
                <a:solidFill>
                  <a:schemeClr val="bg2"/>
                </a:solidFill>
                <a:latin typeface="+mj-lt"/>
              </a:rPr>
              <a:t>Initial</a:t>
            </a:r>
          </a:p>
          <a:p>
            <a:r>
              <a:rPr lang="id-ID" sz="1200" dirty="0">
                <a:solidFill>
                  <a:schemeClr val="bg2"/>
                </a:solidFill>
                <a:latin typeface="+mj-lt"/>
              </a:rPr>
              <a:t>Investment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76E76C8-6724-D70A-8F36-B3F9A80E98E3}"/>
              </a:ext>
            </a:extLst>
          </p:cNvPr>
          <p:cNvSpPr txBox="1"/>
          <p:nvPr/>
        </p:nvSpPr>
        <p:spPr>
          <a:xfrm>
            <a:off x="1024058" y="5691546"/>
            <a:ext cx="1215134" cy="594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2400" dirty="0">
                <a:solidFill>
                  <a:schemeClr val="bg2"/>
                </a:solidFill>
              </a:rPr>
              <a:t>$200K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B648D592-ABEE-D711-F216-FFFB1C8FE632}"/>
              </a:ext>
            </a:extLst>
          </p:cNvPr>
          <p:cNvSpPr txBox="1"/>
          <p:nvPr/>
        </p:nvSpPr>
        <p:spPr>
          <a:xfrm>
            <a:off x="1262028" y="6330629"/>
            <a:ext cx="97716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1000" dirty="0">
                <a:solidFill>
                  <a:schemeClr val="bg2"/>
                </a:solidFill>
              </a:rPr>
              <a:t>In Total</a:t>
            </a:r>
            <a:endParaRPr lang="en-GB" sz="1000" dirty="0">
              <a:solidFill>
                <a:schemeClr val="bg2"/>
              </a:solidFill>
            </a:endParaRP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7D772895-691D-C092-9159-C869372C6ACD}"/>
              </a:ext>
            </a:extLst>
          </p:cNvPr>
          <p:cNvCxnSpPr>
            <a:cxnSpLocks/>
          </p:cNvCxnSpPr>
          <p:nvPr/>
        </p:nvCxnSpPr>
        <p:spPr>
          <a:xfrm>
            <a:off x="-593068" y="3864877"/>
            <a:ext cx="311893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DDBAD84D-007B-304B-6C4A-13A1FB2FEBD4}"/>
              </a:ext>
            </a:extLst>
          </p:cNvPr>
          <p:cNvCxnSpPr>
            <a:cxnSpLocks/>
          </p:cNvCxnSpPr>
          <p:nvPr/>
        </p:nvCxnSpPr>
        <p:spPr>
          <a:xfrm flipV="1">
            <a:off x="2525864" y="0"/>
            <a:ext cx="0" cy="698137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CFA5BD20-4D49-D6F8-E9A2-BE62736957C2}"/>
              </a:ext>
            </a:extLst>
          </p:cNvPr>
          <p:cNvCxnSpPr>
            <a:cxnSpLocks/>
          </p:cNvCxnSpPr>
          <p:nvPr/>
        </p:nvCxnSpPr>
        <p:spPr>
          <a:xfrm flipV="1">
            <a:off x="4582456" y="0"/>
            <a:ext cx="0" cy="698137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D209B29A-A2D2-4483-C83E-03F475531A94}"/>
              </a:ext>
            </a:extLst>
          </p:cNvPr>
          <p:cNvSpPr txBox="1"/>
          <p:nvPr/>
        </p:nvSpPr>
        <p:spPr>
          <a:xfrm>
            <a:off x="2795202" y="1223242"/>
            <a:ext cx="158331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>
                <a:solidFill>
                  <a:schemeClr val="bg2"/>
                </a:solidFill>
                <a:latin typeface="+mj-lt"/>
              </a:rPr>
              <a:t>Projected Cost</a:t>
            </a:r>
          </a:p>
          <a:p>
            <a:r>
              <a:rPr lang="id-ID" sz="1200" dirty="0">
                <a:solidFill>
                  <a:schemeClr val="bg2"/>
                </a:solidFill>
                <a:latin typeface="+mj-lt"/>
              </a:rPr>
              <a:t>Savings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BA4BE95D-C8B9-8562-6768-02A00B162F8F}"/>
              </a:ext>
            </a:extLst>
          </p:cNvPr>
          <p:cNvSpPr txBox="1"/>
          <p:nvPr/>
        </p:nvSpPr>
        <p:spPr>
          <a:xfrm>
            <a:off x="2795202" y="2395929"/>
            <a:ext cx="141576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Labor Cost (Ann.)</a:t>
            </a:r>
            <a:endParaRPr lang="en-GB" sz="1000" dirty="0">
              <a:solidFill>
                <a:schemeClr val="bg2"/>
              </a:solidFill>
            </a:endParaRP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8F3EF1E1-6F32-EBD5-2B06-0619CE9369C1}"/>
              </a:ext>
            </a:extLst>
          </p:cNvPr>
          <p:cNvCxnSpPr>
            <a:cxnSpLocks/>
          </p:cNvCxnSpPr>
          <p:nvPr/>
        </p:nvCxnSpPr>
        <p:spPr>
          <a:xfrm flipV="1">
            <a:off x="6712788" y="0"/>
            <a:ext cx="0" cy="698137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1A979087-BFD2-BE86-8537-D8436EBD67FD}"/>
              </a:ext>
            </a:extLst>
          </p:cNvPr>
          <p:cNvSpPr txBox="1"/>
          <p:nvPr/>
        </p:nvSpPr>
        <p:spPr>
          <a:xfrm>
            <a:off x="2795202" y="2690632"/>
            <a:ext cx="121513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$50K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C619D616-0929-04D5-3C02-9CE392F04021}"/>
              </a:ext>
            </a:extLst>
          </p:cNvPr>
          <p:cNvSpPr txBox="1"/>
          <p:nvPr/>
        </p:nvSpPr>
        <p:spPr>
          <a:xfrm>
            <a:off x="2795202" y="3803154"/>
            <a:ext cx="14157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Paper Elimination</a:t>
            </a:r>
          </a:p>
          <a:p>
            <a:r>
              <a:rPr lang="id-ID" sz="1000" dirty="0">
                <a:solidFill>
                  <a:schemeClr val="bg2"/>
                </a:solidFill>
              </a:rPr>
              <a:t>(Ann.)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E62A7786-F21C-F65D-7A6D-C6775A6449C6}"/>
              </a:ext>
            </a:extLst>
          </p:cNvPr>
          <p:cNvSpPr txBox="1"/>
          <p:nvPr/>
        </p:nvSpPr>
        <p:spPr>
          <a:xfrm>
            <a:off x="2795202" y="4253719"/>
            <a:ext cx="121513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$20K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0C631043-A1E6-8A5F-ED57-6739ACDA9F6F}"/>
              </a:ext>
            </a:extLst>
          </p:cNvPr>
          <p:cNvSpPr txBox="1"/>
          <p:nvPr/>
        </p:nvSpPr>
        <p:spPr>
          <a:xfrm>
            <a:off x="3089595" y="5691546"/>
            <a:ext cx="1215134" cy="594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2400" dirty="0">
                <a:solidFill>
                  <a:schemeClr val="bg2"/>
                </a:solidFill>
              </a:rPr>
              <a:t>$70K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E6B8A73C-AD73-E083-1A42-AEA3B3433CDC}"/>
              </a:ext>
            </a:extLst>
          </p:cNvPr>
          <p:cNvSpPr txBox="1"/>
          <p:nvPr/>
        </p:nvSpPr>
        <p:spPr>
          <a:xfrm>
            <a:off x="3327565" y="6330629"/>
            <a:ext cx="97716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1000" dirty="0">
                <a:solidFill>
                  <a:schemeClr val="bg2"/>
                </a:solidFill>
              </a:rPr>
              <a:t>In Total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05285471-E928-009E-EFEF-34FE26E7B24A}"/>
              </a:ext>
            </a:extLst>
          </p:cNvPr>
          <p:cNvSpPr txBox="1"/>
          <p:nvPr/>
        </p:nvSpPr>
        <p:spPr>
          <a:xfrm>
            <a:off x="4872939" y="1223242"/>
            <a:ext cx="158331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>
                <a:solidFill>
                  <a:schemeClr val="bg2"/>
                </a:solidFill>
                <a:latin typeface="+mj-lt"/>
              </a:rPr>
              <a:t>Revenue</a:t>
            </a:r>
          </a:p>
          <a:p>
            <a:r>
              <a:rPr lang="en-US" sz="1200" dirty="0">
                <a:solidFill>
                  <a:schemeClr val="bg2"/>
                </a:solidFill>
                <a:latin typeface="+mj-lt"/>
              </a:rPr>
              <a:t>Increase and</a:t>
            </a:r>
          </a:p>
          <a:p>
            <a:r>
              <a:rPr lang="en-US" sz="1200" dirty="0">
                <a:solidFill>
                  <a:schemeClr val="bg2"/>
                </a:solidFill>
                <a:latin typeface="+mj-lt"/>
              </a:rPr>
              <a:t>Growth Opp.</a:t>
            </a:r>
            <a:endParaRPr lang="id-ID" sz="12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AA3AB50-D820-9343-DA84-62FDA4F02167}"/>
              </a:ext>
            </a:extLst>
          </p:cNvPr>
          <p:cNvSpPr txBox="1"/>
          <p:nvPr/>
        </p:nvSpPr>
        <p:spPr>
          <a:xfrm>
            <a:off x="4872939" y="2395929"/>
            <a:ext cx="14157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Increased</a:t>
            </a:r>
          </a:p>
          <a:p>
            <a:r>
              <a:rPr lang="id-ID" sz="1000" dirty="0">
                <a:solidFill>
                  <a:schemeClr val="bg2"/>
                </a:solidFill>
              </a:rPr>
              <a:t>Productivity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F21CD73-55D4-7B41-7DD4-B24409780113}"/>
              </a:ext>
            </a:extLst>
          </p:cNvPr>
          <p:cNvSpPr txBox="1"/>
          <p:nvPr/>
        </p:nvSpPr>
        <p:spPr>
          <a:xfrm>
            <a:off x="4872939" y="2690632"/>
            <a:ext cx="121513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20%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FA0DB52A-E8A9-C0CA-0561-D36555E8AB87}"/>
              </a:ext>
            </a:extLst>
          </p:cNvPr>
          <p:cNvSpPr txBox="1"/>
          <p:nvPr/>
        </p:nvSpPr>
        <p:spPr>
          <a:xfrm>
            <a:off x="4872939" y="3803154"/>
            <a:ext cx="141576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Customer Royalty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C9E4D6DC-6DA2-B72F-340E-9F2A0B3752E6}"/>
              </a:ext>
            </a:extLst>
          </p:cNvPr>
          <p:cNvSpPr txBox="1"/>
          <p:nvPr/>
        </p:nvSpPr>
        <p:spPr>
          <a:xfrm>
            <a:off x="4872939" y="4253719"/>
            <a:ext cx="121513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15%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319E5D4B-9EC8-C2C0-CF76-F4E898CBDFBC}"/>
              </a:ext>
            </a:extLst>
          </p:cNvPr>
          <p:cNvSpPr txBox="1"/>
          <p:nvPr/>
        </p:nvSpPr>
        <p:spPr>
          <a:xfrm>
            <a:off x="5167332" y="5691546"/>
            <a:ext cx="1215134" cy="594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2400" dirty="0">
                <a:solidFill>
                  <a:schemeClr val="bg2"/>
                </a:solidFill>
              </a:rPr>
              <a:t>$150K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3143B4EB-7637-0D5F-3AC5-0B9106F2C8ED}"/>
              </a:ext>
            </a:extLst>
          </p:cNvPr>
          <p:cNvSpPr txBox="1"/>
          <p:nvPr/>
        </p:nvSpPr>
        <p:spPr>
          <a:xfrm>
            <a:off x="5405302" y="6330629"/>
            <a:ext cx="97716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1000" dirty="0">
                <a:solidFill>
                  <a:schemeClr val="bg2"/>
                </a:solidFill>
              </a:rPr>
              <a:t>In Total</a:t>
            </a:r>
            <a:endParaRPr lang="en-GB" sz="1000" dirty="0">
              <a:solidFill>
                <a:schemeClr val="bg2"/>
              </a:solidFill>
            </a:endParaRPr>
          </a:p>
        </p:txBody>
      </p: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A6305839-803A-C3B2-7F40-A7B87E795F36}"/>
              </a:ext>
            </a:extLst>
          </p:cNvPr>
          <p:cNvCxnSpPr>
            <a:cxnSpLocks/>
          </p:cNvCxnSpPr>
          <p:nvPr/>
        </p:nvCxnSpPr>
        <p:spPr>
          <a:xfrm flipV="1">
            <a:off x="9839434" y="0"/>
            <a:ext cx="0" cy="698137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Freeform 5">
            <a:extLst>
              <a:ext uri="{FF2B5EF4-FFF2-40B4-BE49-F238E27FC236}">
                <a16:creationId xmlns:a16="http://schemas.microsoft.com/office/drawing/2014/main" id="{25C29A49-F8B1-41FE-F6F3-2E2AB732C1D3}"/>
              </a:ext>
            </a:extLst>
          </p:cNvPr>
          <p:cNvSpPr>
            <a:spLocks/>
          </p:cNvSpPr>
          <p:nvPr/>
        </p:nvSpPr>
        <p:spPr bwMode="auto">
          <a:xfrm rot="5400000" flipH="1">
            <a:off x="2365582" y="3810908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5FE62FE4-8943-59BA-D51C-6486AB1839B3}"/>
              </a:ext>
            </a:extLst>
          </p:cNvPr>
          <p:cNvSpPr txBox="1"/>
          <p:nvPr/>
        </p:nvSpPr>
        <p:spPr>
          <a:xfrm>
            <a:off x="6978815" y="1223242"/>
            <a:ext cx="259295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>
                <a:solidFill>
                  <a:schemeClr val="bg2"/>
                </a:solidFill>
                <a:latin typeface="+mj-lt"/>
              </a:rPr>
              <a:t>Total Annual Benefits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906D093-816B-9F2D-32F5-630046898DFD}"/>
              </a:ext>
            </a:extLst>
          </p:cNvPr>
          <p:cNvSpPr txBox="1"/>
          <p:nvPr/>
        </p:nvSpPr>
        <p:spPr>
          <a:xfrm>
            <a:off x="6978815" y="2027042"/>
            <a:ext cx="141576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Cost Savings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5CEA38A7-0C53-7F03-DA13-0AA7DBA928BC}"/>
              </a:ext>
            </a:extLst>
          </p:cNvPr>
          <p:cNvSpPr txBox="1"/>
          <p:nvPr/>
        </p:nvSpPr>
        <p:spPr>
          <a:xfrm>
            <a:off x="7851146" y="1853148"/>
            <a:ext cx="121513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70K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2860032C-2044-0A2E-B0F7-6BE9D21A4A5C}"/>
              </a:ext>
            </a:extLst>
          </p:cNvPr>
          <p:cNvSpPr txBox="1"/>
          <p:nvPr/>
        </p:nvSpPr>
        <p:spPr>
          <a:xfrm>
            <a:off x="6978815" y="2710969"/>
            <a:ext cx="9012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Revenue</a:t>
            </a:r>
          </a:p>
          <a:p>
            <a:r>
              <a:rPr lang="id-ID" sz="1000" dirty="0">
                <a:solidFill>
                  <a:schemeClr val="bg2"/>
                </a:solidFill>
              </a:rPr>
              <a:t>Increase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9EC1684D-3AB5-EF66-57F4-B7656FE2D25B}"/>
              </a:ext>
            </a:extLst>
          </p:cNvPr>
          <p:cNvSpPr txBox="1"/>
          <p:nvPr/>
        </p:nvSpPr>
        <p:spPr>
          <a:xfrm>
            <a:off x="7851146" y="2537075"/>
            <a:ext cx="121513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150K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C62D373E-FD9F-322B-AD70-40C6D7B21BA8}"/>
              </a:ext>
            </a:extLst>
          </p:cNvPr>
          <p:cNvSpPr txBox="1"/>
          <p:nvPr/>
        </p:nvSpPr>
        <p:spPr>
          <a:xfrm>
            <a:off x="6978815" y="4662844"/>
            <a:ext cx="278804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>
                <a:solidFill>
                  <a:schemeClr val="bg2"/>
                </a:solidFill>
                <a:latin typeface="+mj-lt"/>
              </a:rPr>
              <a:t>Return on Investment (ROI)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1D2CCDA0-322B-29E6-2B87-717CE0D9B836}"/>
              </a:ext>
            </a:extLst>
          </p:cNvPr>
          <p:cNvSpPr txBox="1"/>
          <p:nvPr/>
        </p:nvSpPr>
        <p:spPr>
          <a:xfrm>
            <a:off x="6978815" y="5235021"/>
            <a:ext cx="141576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Annual Benefit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93389F76-C4B0-A7B2-B3E7-201B631D52DF}"/>
              </a:ext>
            </a:extLst>
          </p:cNvPr>
          <p:cNvSpPr txBox="1"/>
          <p:nvPr/>
        </p:nvSpPr>
        <p:spPr>
          <a:xfrm>
            <a:off x="7921187" y="5061525"/>
            <a:ext cx="121513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200K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BDC48901-13AA-DBA4-7F57-AC8C39338C92}"/>
              </a:ext>
            </a:extLst>
          </p:cNvPr>
          <p:cNvSpPr txBox="1"/>
          <p:nvPr/>
        </p:nvSpPr>
        <p:spPr>
          <a:xfrm>
            <a:off x="6978815" y="5667991"/>
            <a:ext cx="113351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Initial Invest.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74F67943-603A-08ED-1FEC-4C100E2D83B0}"/>
              </a:ext>
            </a:extLst>
          </p:cNvPr>
          <p:cNvSpPr txBox="1"/>
          <p:nvPr/>
        </p:nvSpPr>
        <p:spPr>
          <a:xfrm>
            <a:off x="7921187" y="5556806"/>
            <a:ext cx="121513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200K</a:t>
            </a:r>
          </a:p>
        </p:txBody>
      </p: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390306CF-E59B-DE8B-9906-7130D94ECF29}"/>
              </a:ext>
            </a:extLst>
          </p:cNvPr>
          <p:cNvCxnSpPr>
            <a:cxnSpLocks/>
          </p:cNvCxnSpPr>
          <p:nvPr/>
        </p:nvCxnSpPr>
        <p:spPr>
          <a:xfrm>
            <a:off x="8174846" y="5562510"/>
            <a:ext cx="707816" cy="8386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TextBox 65">
            <a:extLst>
              <a:ext uri="{FF2B5EF4-FFF2-40B4-BE49-F238E27FC236}">
                <a16:creationId xmlns:a16="http://schemas.microsoft.com/office/drawing/2014/main" id="{AFAEC48F-5CB7-3E6F-5C58-FC5EF12E244C}"/>
              </a:ext>
            </a:extLst>
          </p:cNvPr>
          <p:cNvSpPr txBox="1"/>
          <p:nvPr/>
        </p:nvSpPr>
        <p:spPr>
          <a:xfrm>
            <a:off x="8730259" y="5378080"/>
            <a:ext cx="548744" cy="3431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dirty="0">
                <a:solidFill>
                  <a:schemeClr val="bg2"/>
                </a:solidFill>
              </a:rPr>
              <a:t>X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83C92E20-983C-727A-51A4-D97EA0603479}"/>
              </a:ext>
            </a:extLst>
          </p:cNvPr>
          <p:cNvSpPr txBox="1"/>
          <p:nvPr/>
        </p:nvSpPr>
        <p:spPr>
          <a:xfrm>
            <a:off x="9049628" y="5315370"/>
            <a:ext cx="54874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100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B9625C0-FD52-7312-0D0B-7CF2CA550D1F}"/>
              </a:ext>
            </a:extLst>
          </p:cNvPr>
          <p:cNvSpPr txBox="1"/>
          <p:nvPr/>
        </p:nvSpPr>
        <p:spPr>
          <a:xfrm>
            <a:off x="7953836" y="6232908"/>
            <a:ext cx="11335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Annual</a:t>
            </a:r>
          </a:p>
          <a:p>
            <a:r>
              <a:rPr lang="id-ID" sz="1000" dirty="0">
                <a:solidFill>
                  <a:schemeClr val="bg2"/>
                </a:solidFill>
              </a:rPr>
              <a:t>ROI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4EC6EDAA-55F7-6D0A-BE6D-BFEB15D91365}"/>
              </a:ext>
            </a:extLst>
          </p:cNvPr>
          <p:cNvSpPr txBox="1"/>
          <p:nvPr/>
        </p:nvSpPr>
        <p:spPr>
          <a:xfrm>
            <a:off x="8383238" y="6050875"/>
            <a:ext cx="1215134" cy="594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2400" dirty="0">
                <a:solidFill>
                  <a:schemeClr val="bg2"/>
                </a:solidFill>
              </a:rPr>
              <a:t>110%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18C3FE4B-54C9-C003-F003-CBFC0F131D29}"/>
              </a:ext>
            </a:extLst>
          </p:cNvPr>
          <p:cNvSpPr txBox="1"/>
          <p:nvPr/>
        </p:nvSpPr>
        <p:spPr>
          <a:xfrm>
            <a:off x="7953836" y="3706740"/>
            <a:ext cx="11335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000" dirty="0">
                <a:solidFill>
                  <a:schemeClr val="bg2"/>
                </a:solidFill>
              </a:rPr>
              <a:t>Annual</a:t>
            </a:r>
          </a:p>
          <a:p>
            <a:r>
              <a:rPr lang="id-ID" sz="1000" dirty="0">
                <a:solidFill>
                  <a:schemeClr val="bg2"/>
                </a:solidFill>
              </a:rPr>
              <a:t>Benefits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01706DC2-065D-AB9A-63FF-452F316EB542}"/>
              </a:ext>
            </a:extLst>
          </p:cNvPr>
          <p:cNvSpPr txBox="1"/>
          <p:nvPr/>
        </p:nvSpPr>
        <p:spPr>
          <a:xfrm>
            <a:off x="8383238" y="3524707"/>
            <a:ext cx="1215134" cy="594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2400" dirty="0">
                <a:solidFill>
                  <a:schemeClr val="bg2"/>
                </a:solidFill>
              </a:rPr>
              <a:t>220K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8CA55DB1-906B-48FE-48FF-2E14DB4635E2}"/>
              </a:ext>
            </a:extLst>
          </p:cNvPr>
          <p:cNvSpPr txBox="1"/>
          <p:nvPr/>
        </p:nvSpPr>
        <p:spPr>
          <a:xfrm>
            <a:off x="10105461" y="1223242"/>
            <a:ext cx="133247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>
                <a:solidFill>
                  <a:schemeClr val="bg2"/>
                </a:solidFill>
                <a:latin typeface="+mj-lt"/>
              </a:rPr>
              <a:t>Break-even</a:t>
            </a:r>
          </a:p>
          <a:p>
            <a:r>
              <a:rPr lang="id-ID" sz="1200" dirty="0">
                <a:solidFill>
                  <a:schemeClr val="bg2"/>
                </a:solidFill>
                <a:latin typeface="+mj-lt"/>
              </a:rPr>
              <a:t>Point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105A50A9-4DBC-B483-EC7E-0C06617238A2}"/>
              </a:ext>
            </a:extLst>
          </p:cNvPr>
          <p:cNvSpPr txBox="1"/>
          <p:nvPr/>
        </p:nvSpPr>
        <p:spPr>
          <a:xfrm>
            <a:off x="10309498" y="2025995"/>
            <a:ext cx="141576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1000" dirty="0">
                <a:solidFill>
                  <a:schemeClr val="bg2"/>
                </a:solidFill>
              </a:rPr>
              <a:t>Initial Invetsment</a:t>
            </a:r>
            <a:endParaRPr lang="en-GB" sz="1000" dirty="0">
              <a:solidFill>
                <a:schemeClr val="bg2"/>
              </a:solidFill>
            </a:endParaRP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0F56B8A1-87E6-56BC-7FF9-F129A9972532}"/>
              </a:ext>
            </a:extLst>
          </p:cNvPr>
          <p:cNvCxnSpPr>
            <a:cxnSpLocks/>
          </p:cNvCxnSpPr>
          <p:nvPr/>
        </p:nvCxnSpPr>
        <p:spPr>
          <a:xfrm>
            <a:off x="10730549" y="2438675"/>
            <a:ext cx="902775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4D96FB2C-FF53-E3B4-E641-56E4F403A287}"/>
              </a:ext>
            </a:extLst>
          </p:cNvPr>
          <p:cNvSpPr txBox="1"/>
          <p:nvPr/>
        </p:nvSpPr>
        <p:spPr>
          <a:xfrm>
            <a:off x="10640874" y="2622338"/>
            <a:ext cx="108438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1000" dirty="0">
                <a:solidFill>
                  <a:schemeClr val="bg2"/>
                </a:solidFill>
              </a:rPr>
              <a:t>Ann. Benefits 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3709D5ED-378B-CA50-C4B4-1B60349FA630}"/>
              </a:ext>
            </a:extLst>
          </p:cNvPr>
          <p:cNvSpPr txBox="1"/>
          <p:nvPr/>
        </p:nvSpPr>
        <p:spPr>
          <a:xfrm>
            <a:off x="9948726" y="2911024"/>
            <a:ext cx="177653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1000" dirty="0">
                <a:solidFill>
                  <a:schemeClr val="bg2"/>
                </a:solidFill>
              </a:rPr>
              <a:t> - Ann. Cost Saving 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E2E12D97-77C4-58FC-9176-41FC7ED7B96B}"/>
              </a:ext>
            </a:extLst>
          </p:cNvPr>
          <p:cNvSpPr txBox="1"/>
          <p:nvPr/>
        </p:nvSpPr>
        <p:spPr>
          <a:xfrm>
            <a:off x="10450963" y="3841735"/>
            <a:ext cx="1215134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dirty="0">
                <a:solidFill>
                  <a:schemeClr val="bg2"/>
                </a:solidFill>
              </a:rPr>
              <a:t>2</a:t>
            </a:r>
            <a:r>
              <a:rPr lang="en-US" dirty="0">
                <a:solidFill>
                  <a:schemeClr val="bg2"/>
                </a:solidFill>
              </a:rPr>
              <a:t>0</a:t>
            </a:r>
            <a:r>
              <a:rPr lang="id-ID" dirty="0">
                <a:solidFill>
                  <a:schemeClr val="bg2"/>
                </a:solidFill>
              </a:rPr>
              <a:t>0K</a:t>
            </a:r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4BA08F8B-3014-E641-85AE-73E4CBF26782}"/>
              </a:ext>
            </a:extLst>
          </p:cNvPr>
          <p:cNvCxnSpPr>
            <a:cxnSpLocks/>
          </p:cNvCxnSpPr>
          <p:nvPr/>
        </p:nvCxnSpPr>
        <p:spPr>
          <a:xfrm>
            <a:off x="10309498" y="4471598"/>
            <a:ext cx="1323826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ED13B09E-C7F4-3626-CB4C-0C972F8AACA8}"/>
              </a:ext>
            </a:extLst>
          </p:cNvPr>
          <p:cNvSpPr txBox="1"/>
          <p:nvPr/>
        </p:nvSpPr>
        <p:spPr>
          <a:xfrm>
            <a:off x="10105461" y="4617640"/>
            <a:ext cx="1560636" cy="468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dirty="0">
                <a:solidFill>
                  <a:schemeClr val="bg2"/>
                </a:solidFill>
              </a:rPr>
              <a:t>220K-70K</a:t>
            </a:r>
            <a:endParaRPr lang="id-ID" dirty="0">
              <a:solidFill>
                <a:schemeClr val="bg2"/>
              </a:solidFill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CFA7570-A66A-79F6-4922-E5CD6D54CBE4}"/>
              </a:ext>
            </a:extLst>
          </p:cNvPr>
          <p:cNvSpPr txBox="1"/>
          <p:nvPr/>
        </p:nvSpPr>
        <p:spPr>
          <a:xfrm>
            <a:off x="10489063" y="5699893"/>
            <a:ext cx="1215134" cy="594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2400" dirty="0">
                <a:solidFill>
                  <a:schemeClr val="bg2"/>
                </a:solidFill>
              </a:rPr>
              <a:t>1.67</a:t>
            </a:r>
            <a:endParaRPr lang="id-ID" sz="2400" dirty="0">
              <a:solidFill>
                <a:schemeClr val="bg2"/>
              </a:solidFill>
            </a:endParaRP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2C62F046-3C5D-8BF0-FF6C-D389FDBDF77A}"/>
              </a:ext>
            </a:extLst>
          </p:cNvPr>
          <p:cNvSpPr txBox="1"/>
          <p:nvPr/>
        </p:nvSpPr>
        <p:spPr>
          <a:xfrm>
            <a:off x="10556831" y="6317319"/>
            <a:ext cx="113351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00" dirty="0">
                <a:solidFill>
                  <a:schemeClr val="bg2"/>
                </a:solidFill>
              </a:rPr>
              <a:t>Years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58C93E3B-293E-A334-F1F0-E3519AE596AB}"/>
              </a:ext>
            </a:extLst>
          </p:cNvPr>
          <p:cNvSpPr/>
          <p:nvPr/>
        </p:nvSpPr>
        <p:spPr>
          <a:xfrm>
            <a:off x="10971314" y="-1531128"/>
            <a:ext cx="2761172" cy="2761172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43EF9CFB-D764-951F-4190-46A64A056200}"/>
              </a:ext>
            </a:extLst>
          </p:cNvPr>
          <p:cNvSpPr/>
          <p:nvPr/>
        </p:nvSpPr>
        <p:spPr>
          <a:xfrm>
            <a:off x="-1596802" y="5667046"/>
            <a:ext cx="2761172" cy="2761172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Snip Single Corner Rectangle 46">
            <a:extLst>
              <a:ext uri="{FF2B5EF4-FFF2-40B4-BE49-F238E27FC236}">
                <a16:creationId xmlns:a16="http://schemas.microsoft.com/office/drawing/2014/main" id="{0EAF2B52-2854-F1EE-724D-B6B3FCAE9CBF}"/>
              </a:ext>
            </a:extLst>
          </p:cNvPr>
          <p:cNvSpPr/>
          <p:nvPr/>
        </p:nvSpPr>
        <p:spPr>
          <a:xfrm flipH="1" flipV="1">
            <a:off x="825909" y="7185715"/>
            <a:ext cx="6494054" cy="4511275"/>
          </a:xfrm>
          <a:prstGeom prst="snip1Rect">
            <a:avLst>
              <a:gd name="adj" fmla="val 21241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TextBox 60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7709BF01-988F-01EE-9AAA-714BA34D2CC1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62" name="TextBox 61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B17AFA25-FB0B-CC49-0D11-02FF627DE533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63" name="TextBox 62">
            <a:hlinkClick r:id="rId2" action="ppaction://hlinksldjump"/>
            <a:extLst>
              <a:ext uri="{FF2B5EF4-FFF2-40B4-BE49-F238E27FC236}">
                <a16:creationId xmlns:a16="http://schemas.microsoft.com/office/drawing/2014/main" id="{6022C5ED-15EA-2808-F537-72458382C11E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64" name="TextBox 63">
            <a:hlinkClick r:id="rId3" action="ppaction://hlinksldjump"/>
            <a:extLst>
              <a:ext uri="{FF2B5EF4-FFF2-40B4-BE49-F238E27FC236}">
                <a16:creationId xmlns:a16="http://schemas.microsoft.com/office/drawing/2014/main" id="{652BBA8C-11FF-6B88-3DD9-E2153ACD38EF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70" name="TextBox 69">
            <a:hlinkClick r:id="rId4" action="ppaction://hlinksldjump"/>
            <a:extLst>
              <a:ext uri="{FF2B5EF4-FFF2-40B4-BE49-F238E27FC236}">
                <a16:creationId xmlns:a16="http://schemas.microsoft.com/office/drawing/2014/main" id="{28FF5FBC-3D4D-C8C4-41F3-839982A02B2A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61D9557E-1A39-6513-C84C-279F8E29F7AB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72" name="Group 12">
            <a:extLst>
              <a:ext uri="{FF2B5EF4-FFF2-40B4-BE49-F238E27FC236}">
                <a16:creationId xmlns:a16="http://schemas.microsoft.com/office/drawing/2014/main" id="{42F54754-DECE-DF3B-8A3E-F4C6AAE17874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73" name="Freeform 13">
              <a:extLst>
                <a:ext uri="{FF2B5EF4-FFF2-40B4-BE49-F238E27FC236}">
                  <a16:creationId xmlns:a16="http://schemas.microsoft.com/office/drawing/2014/main" id="{B2CCD2C8-7888-EFE8-1947-65F9305F94A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84" name="Line 14">
              <a:extLst>
                <a:ext uri="{FF2B5EF4-FFF2-40B4-BE49-F238E27FC236}">
                  <a16:creationId xmlns:a16="http://schemas.microsoft.com/office/drawing/2014/main" id="{0086001D-9A8D-6683-49C9-176823FB201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85" name="Rectangle: Rounded Corners 34">
            <a:extLst>
              <a:ext uri="{FF2B5EF4-FFF2-40B4-BE49-F238E27FC236}">
                <a16:creationId xmlns:a16="http://schemas.microsoft.com/office/drawing/2014/main" id="{0BCAFD7C-A838-40CC-AF4C-41168DAF1F93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86" name="TextBox 85">
            <a:hlinkClick r:id="rId5" action="ppaction://hlinksldjump"/>
            <a:extLst>
              <a:ext uri="{FF2B5EF4-FFF2-40B4-BE49-F238E27FC236}">
                <a16:creationId xmlns:a16="http://schemas.microsoft.com/office/drawing/2014/main" id="{9EDAB0A2-6515-01EA-F2FB-E5D3C47D22EA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991853841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Group 25">
            <a:extLst>
              <a:ext uri="{FF2B5EF4-FFF2-40B4-BE49-F238E27FC236}">
                <a16:creationId xmlns:a16="http://schemas.microsoft.com/office/drawing/2014/main" id="{B4B1D65C-2CDD-D546-76A3-BC66B1E8BC1C}"/>
              </a:ext>
            </a:extLst>
          </p:cNvPr>
          <p:cNvGrpSpPr/>
          <p:nvPr/>
        </p:nvGrpSpPr>
        <p:grpSpPr>
          <a:xfrm>
            <a:off x="2081052" y="1984246"/>
            <a:ext cx="4762217" cy="3117885"/>
            <a:chOff x="2081052" y="1984246"/>
            <a:chExt cx="4762217" cy="3117885"/>
          </a:xfrm>
        </p:grpSpPr>
        <p:sp>
          <p:nvSpPr>
            <p:cNvPr id="1058" name="Snip Single Corner Rectangle 46">
              <a:extLst>
                <a:ext uri="{FF2B5EF4-FFF2-40B4-BE49-F238E27FC236}">
                  <a16:creationId xmlns:a16="http://schemas.microsoft.com/office/drawing/2014/main" id="{3C8CA4A6-A5D5-5EAD-C83F-373BCE6BF5A2}"/>
                </a:ext>
              </a:extLst>
            </p:cNvPr>
            <p:cNvSpPr/>
            <p:nvPr/>
          </p:nvSpPr>
          <p:spPr>
            <a:xfrm flipH="1" flipV="1">
              <a:off x="2081052" y="1984246"/>
              <a:ext cx="503476" cy="3117885"/>
            </a:xfrm>
            <a:prstGeom prst="rect">
              <a:avLst/>
            </a:prstGeom>
            <a:gradFill flip="none" rotWithShape="1">
              <a:gsLst>
                <a:gs pos="100000">
                  <a:schemeClr val="bg2">
                    <a:alpha val="0"/>
                  </a:schemeClr>
                </a:gs>
                <a:gs pos="0">
                  <a:schemeClr val="bg2">
                    <a:alpha val="34000"/>
                  </a:schemeClr>
                </a:gs>
              </a:gsLst>
              <a:lin ang="16200000" scaled="1"/>
              <a:tileRect/>
            </a:gradFill>
            <a:ln w="6350">
              <a:gradFill>
                <a:gsLst>
                  <a:gs pos="0">
                    <a:schemeClr val="bg2">
                      <a:alpha val="36000"/>
                    </a:schemeClr>
                  </a:gs>
                  <a:gs pos="100000">
                    <a:schemeClr val="bg2">
                      <a:alpha val="0"/>
                    </a:schemeClr>
                  </a:gs>
                </a:gsLst>
                <a:lin ang="138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61" name="Snip Single Corner Rectangle 46">
              <a:extLst>
                <a:ext uri="{FF2B5EF4-FFF2-40B4-BE49-F238E27FC236}">
                  <a16:creationId xmlns:a16="http://schemas.microsoft.com/office/drawing/2014/main" id="{BE979130-3DD8-624F-2E79-6FE560767995}"/>
                </a:ext>
              </a:extLst>
            </p:cNvPr>
            <p:cNvSpPr/>
            <p:nvPr/>
          </p:nvSpPr>
          <p:spPr>
            <a:xfrm flipH="1" flipV="1">
              <a:off x="3784548" y="1984246"/>
              <a:ext cx="503476" cy="3117885"/>
            </a:xfrm>
            <a:prstGeom prst="rect">
              <a:avLst/>
            </a:prstGeom>
            <a:gradFill flip="none" rotWithShape="1">
              <a:gsLst>
                <a:gs pos="100000">
                  <a:schemeClr val="bg2">
                    <a:alpha val="0"/>
                  </a:schemeClr>
                </a:gs>
                <a:gs pos="0">
                  <a:schemeClr val="bg2">
                    <a:alpha val="34000"/>
                  </a:schemeClr>
                </a:gs>
              </a:gsLst>
              <a:lin ang="16200000" scaled="1"/>
              <a:tileRect/>
            </a:gradFill>
            <a:ln w="6350">
              <a:gradFill>
                <a:gsLst>
                  <a:gs pos="0">
                    <a:schemeClr val="bg2">
                      <a:alpha val="36000"/>
                    </a:schemeClr>
                  </a:gs>
                  <a:gs pos="100000">
                    <a:schemeClr val="bg2">
                      <a:alpha val="0"/>
                    </a:schemeClr>
                  </a:gs>
                </a:gsLst>
                <a:lin ang="138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62" name="Snip Single Corner Rectangle 46">
              <a:extLst>
                <a:ext uri="{FF2B5EF4-FFF2-40B4-BE49-F238E27FC236}">
                  <a16:creationId xmlns:a16="http://schemas.microsoft.com/office/drawing/2014/main" id="{8FD0DDA1-4530-ECBE-9706-E8EBF9AF6622}"/>
                </a:ext>
              </a:extLst>
            </p:cNvPr>
            <p:cNvSpPr/>
            <p:nvPr/>
          </p:nvSpPr>
          <p:spPr>
            <a:xfrm flipH="1" flipV="1">
              <a:off x="4637169" y="1984246"/>
              <a:ext cx="503476" cy="3117885"/>
            </a:xfrm>
            <a:prstGeom prst="rect">
              <a:avLst/>
            </a:prstGeom>
            <a:gradFill flip="none" rotWithShape="1">
              <a:gsLst>
                <a:gs pos="100000">
                  <a:schemeClr val="bg2">
                    <a:alpha val="0"/>
                  </a:schemeClr>
                </a:gs>
                <a:gs pos="0">
                  <a:schemeClr val="bg2">
                    <a:alpha val="34000"/>
                  </a:schemeClr>
                </a:gs>
              </a:gsLst>
              <a:lin ang="16200000" scaled="1"/>
              <a:tileRect/>
            </a:gradFill>
            <a:ln w="6350">
              <a:gradFill>
                <a:gsLst>
                  <a:gs pos="0">
                    <a:schemeClr val="bg2">
                      <a:alpha val="36000"/>
                    </a:schemeClr>
                  </a:gs>
                  <a:gs pos="100000">
                    <a:schemeClr val="bg2">
                      <a:alpha val="0"/>
                    </a:schemeClr>
                  </a:gs>
                </a:gsLst>
                <a:lin ang="138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63" name="Snip Single Corner Rectangle 46">
              <a:extLst>
                <a:ext uri="{FF2B5EF4-FFF2-40B4-BE49-F238E27FC236}">
                  <a16:creationId xmlns:a16="http://schemas.microsoft.com/office/drawing/2014/main" id="{1D524125-DDF7-1170-B5EB-E7B9357AEDBC}"/>
                </a:ext>
              </a:extLst>
            </p:cNvPr>
            <p:cNvSpPr/>
            <p:nvPr/>
          </p:nvSpPr>
          <p:spPr>
            <a:xfrm flipH="1" flipV="1">
              <a:off x="5488044" y="1984246"/>
              <a:ext cx="503476" cy="3117885"/>
            </a:xfrm>
            <a:prstGeom prst="rect">
              <a:avLst/>
            </a:prstGeom>
            <a:gradFill flip="none" rotWithShape="1">
              <a:gsLst>
                <a:gs pos="100000">
                  <a:schemeClr val="bg2">
                    <a:alpha val="0"/>
                  </a:schemeClr>
                </a:gs>
                <a:gs pos="0">
                  <a:schemeClr val="bg2">
                    <a:alpha val="34000"/>
                  </a:schemeClr>
                </a:gs>
              </a:gsLst>
              <a:lin ang="16200000" scaled="1"/>
              <a:tileRect/>
            </a:gradFill>
            <a:ln w="6350">
              <a:gradFill>
                <a:gsLst>
                  <a:gs pos="0">
                    <a:schemeClr val="bg2">
                      <a:alpha val="36000"/>
                    </a:schemeClr>
                  </a:gs>
                  <a:gs pos="100000">
                    <a:schemeClr val="bg2">
                      <a:alpha val="0"/>
                    </a:schemeClr>
                  </a:gs>
                </a:gsLst>
                <a:lin ang="138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83" name="Snip Single Corner Rectangle 46">
              <a:extLst>
                <a:ext uri="{FF2B5EF4-FFF2-40B4-BE49-F238E27FC236}">
                  <a16:creationId xmlns:a16="http://schemas.microsoft.com/office/drawing/2014/main" id="{25DBBB51-5592-43A5-690D-DF0CA49013B7}"/>
                </a:ext>
              </a:extLst>
            </p:cNvPr>
            <p:cNvSpPr/>
            <p:nvPr/>
          </p:nvSpPr>
          <p:spPr>
            <a:xfrm flipH="1" flipV="1">
              <a:off x="2927303" y="1984246"/>
              <a:ext cx="503476" cy="3117885"/>
            </a:xfrm>
            <a:prstGeom prst="rect">
              <a:avLst/>
            </a:prstGeom>
            <a:gradFill flip="none" rotWithShape="1">
              <a:gsLst>
                <a:gs pos="100000">
                  <a:schemeClr val="bg2">
                    <a:alpha val="0"/>
                  </a:schemeClr>
                </a:gs>
                <a:gs pos="0">
                  <a:schemeClr val="bg2">
                    <a:alpha val="34000"/>
                  </a:schemeClr>
                </a:gs>
              </a:gsLst>
              <a:lin ang="16200000" scaled="1"/>
              <a:tileRect/>
            </a:gradFill>
            <a:ln w="6350">
              <a:gradFill>
                <a:gsLst>
                  <a:gs pos="0">
                    <a:schemeClr val="bg2">
                      <a:alpha val="36000"/>
                    </a:schemeClr>
                  </a:gs>
                  <a:gs pos="100000">
                    <a:schemeClr val="bg2">
                      <a:alpha val="0"/>
                    </a:schemeClr>
                  </a:gs>
                </a:gsLst>
                <a:lin ang="138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68" name="Snip Single Corner Rectangle 46">
              <a:extLst>
                <a:ext uri="{FF2B5EF4-FFF2-40B4-BE49-F238E27FC236}">
                  <a16:creationId xmlns:a16="http://schemas.microsoft.com/office/drawing/2014/main" id="{4A3B1E3D-F782-5B7A-E297-12A66F8D208F}"/>
                </a:ext>
              </a:extLst>
            </p:cNvPr>
            <p:cNvSpPr/>
            <p:nvPr/>
          </p:nvSpPr>
          <p:spPr>
            <a:xfrm flipH="1" flipV="1">
              <a:off x="6339793" y="1984246"/>
              <a:ext cx="503476" cy="3117885"/>
            </a:xfrm>
            <a:prstGeom prst="rect">
              <a:avLst/>
            </a:prstGeom>
            <a:gradFill flip="none" rotWithShape="1">
              <a:gsLst>
                <a:gs pos="100000">
                  <a:schemeClr val="bg2">
                    <a:alpha val="0"/>
                  </a:schemeClr>
                </a:gs>
                <a:gs pos="0">
                  <a:schemeClr val="bg2">
                    <a:alpha val="34000"/>
                  </a:schemeClr>
                </a:gs>
              </a:gsLst>
              <a:lin ang="16200000" scaled="1"/>
              <a:tileRect/>
            </a:gradFill>
            <a:ln w="6350">
              <a:gradFill>
                <a:gsLst>
                  <a:gs pos="0">
                    <a:schemeClr val="bg2">
                      <a:alpha val="36000"/>
                    </a:schemeClr>
                  </a:gs>
                  <a:gs pos="100000">
                    <a:schemeClr val="bg2">
                      <a:alpha val="0"/>
                    </a:schemeClr>
                  </a:gs>
                </a:gsLst>
                <a:lin ang="138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135" name="Oval 1134">
            <a:extLst>
              <a:ext uri="{FF2B5EF4-FFF2-40B4-BE49-F238E27FC236}">
                <a16:creationId xmlns:a16="http://schemas.microsoft.com/office/drawing/2014/main" id="{5899701D-9293-1045-E009-CF632E345104}"/>
              </a:ext>
            </a:extLst>
          </p:cNvPr>
          <p:cNvSpPr/>
          <p:nvPr/>
        </p:nvSpPr>
        <p:spPr>
          <a:xfrm>
            <a:off x="-1788129" y="-1596400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1128" name="Group 1127">
            <a:extLst>
              <a:ext uri="{FF2B5EF4-FFF2-40B4-BE49-F238E27FC236}">
                <a16:creationId xmlns:a16="http://schemas.microsoft.com/office/drawing/2014/main" id="{44DB5EAB-AE94-2CB2-1913-452F1A2423F9}"/>
              </a:ext>
            </a:extLst>
          </p:cNvPr>
          <p:cNvGrpSpPr/>
          <p:nvPr/>
        </p:nvGrpSpPr>
        <p:grpSpPr>
          <a:xfrm>
            <a:off x="822080" y="5040878"/>
            <a:ext cx="943997" cy="943997"/>
            <a:chOff x="3502218" y="4283237"/>
            <a:chExt cx="345882" cy="345882"/>
          </a:xfrm>
        </p:grpSpPr>
        <p:sp>
          <p:nvSpPr>
            <p:cNvPr id="1129" name="Oval 1128">
              <a:extLst>
                <a:ext uri="{FF2B5EF4-FFF2-40B4-BE49-F238E27FC236}">
                  <a16:creationId xmlns:a16="http://schemas.microsoft.com/office/drawing/2014/main" id="{5A32DE37-A186-7068-E71F-1AC4EE66A157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0" name="Oval 1129">
              <a:extLst>
                <a:ext uri="{FF2B5EF4-FFF2-40B4-BE49-F238E27FC236}">
                  <a16:creationId xmlns:a16="http://schemas.microsoft.com/office/drawing/2014/main" id="{BC6A2FBC-20EF-9293-BA8D-453593BC2A71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1" name="Oval 1130">
              <a:extLst>
                <a:ext uri="{FF2B5EF4-FFF2-40B4-BE49-F238E27FC236}">
                  <a16:creationId xmlns:a16="http://schemas.microsoft.com/office/drawing/2014/main" id="{F93FAC30-FB31-0685-BDB6-55EDF096DEF3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2" name="Oval 1131">
              <a:extLst>
                <a:ext uri="{FF2B5EF4-FFF2-40B4-BE49-F238E27FC236}">
                  <a16:creationId xmlns:a16="http://schemas.microsoft.com/office/drawing/2014/main" id="{BD24EE08-B4E0-6B87-2205-4CF1CA6EE439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3" name="Oval 1132">
              <a:extLst>
                <a:ext uri="{FF2B5EF4-FFF2-40B4-BE49-F238E27FC236}">
                  <a16:creationId xmlns:a16="http://schemas.microsoft.com/office/drawing/2014/main" id="{CA3A9208-003D-E267-D2EA-54C1DB6FEAA3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094" name="Snip Single Corner Rectangle 46">
            <a:extLst>
              <a:ext uri="{FF2B5EF4-FFF2-40B4-BE49-F238E27FC236}">
                <a16:creationId xmlns:a16="http://schemas.microsoft.com/office/drawing/2014/main" id="{770E452B-C418-3F87-8E34-A3E3EFF0FE95}"/>
              </a:ext>
            </a:extLst>
          </p:cNvPr>
          <p:cNvSpPr/>
          <p:nvPr/>
        </p:nvSpPr>
        <p:spPr>
          <a:xfrm flipH="1" flipV="1">
            <a:off x="825909" y="1461819"/>
            <a:ext cx="6494054" cy="4511275"/>
          </a:xfrm>
          <a:prstGeom prst="snip1Rect">
            <a:avLst>
              <a:gd name="adj" fmla="val 21241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9A3FE9A3-4238-E29D-67E8-11C956949A41}"/>
              </a:ext>
            </a:extLst>
          </p:cNvPr>
          <p:cNvSpPr txBox="1"/>
          <p:nvPr/>
        </p:nvSpPr>
        <p:spPr>
          <a:xfrm>
            <a:off x="8160051" y="3429000"/>
            <a:ext cx="2519072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800" dirty="0">
                <a:solidFill>
                  <a:schemeClr val="bg2"/>
                </a:solidFill>
                <a:latin typeface="+mj-lt"/>
              </a:rPr>
              <a:t>Percentage</a:t>
            </a:r>
          </a:p>
          <a:p>
            <a:r>
              <a:rPr lang="id-ID" sz="2800" dirty="0">
                <a:solidFill>
                  <a:schemeClr val="bg2"/>
                </a:solidFill>
                <a:latin typeface="+mj-lt"/>
              </a:rPr>
              <a:t>increase in</a:t>
            </a:r>
          </a:p>
          <a:p>
            <a:r>
              <a:rPr lang="id-ID" sz="2800" dirty="0">
                <a:solidFill>
                  <a:schemeClr val="bg2"/>
                </a:solidFill>
                <a:latin typeface="+mj-lt"/>
              </a:rPr>
              <a:t>Productivity.</a:t>
            </a:r>
            <a:endParaRPr lang="en-GB" sz="2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9B99528A-DA49-5323-B9B3-C7473DE65616}"/>
              </a:ext>
            </a:extLst>
          </p:cNvPr>
          <p:cNvSpPr txBox="1"/>
          <p:nvPr/>
        </p:nvSpPr>
        <p:spPr>
          <a:xfrm>
            <a:off x="1033727" y="4407586"/>
            <a:ext cx="5971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solidFill>
                  <a:schemeClr val="bg2"/>
                </a:solidFill>
                <a:latin typeface="+mj-lt"/>
              </a:rPr>
              <a:t>10%</a:t>
            </a: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100D5216-93D7-62B5-1167-6C2C25366115}"/>
              </a:ext>
            </a:extLst>
          </p:cNvPr>
          <p:cNvSpPr txBox="1"/>
          <p:nvPr/>
        </p:nvSpPr>
        <p:spPr>
          <a:xfrm>
            <a:off x="1033727" y="3124479"/>
            <a:ext cx="5971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solidFill>
                  <a:schemeClr val="bg2"/>
                </a:solidFill>
                <a:latin typeface="+mj-lt"/>
              </a:rPr>
              <a:t>30%</a:t>
            </a:r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C2907CC0-880A-4CD3-0158-7206CA21F42B}"/>
              </a:ext>
            </a:extLst>
          </p:cNvPr>
          <p:cNvSpPr txBox="1"/>
          <p:nvPr/>
        </p:nvSpPr>
        <p:spPr>
          <a:xfrm>
            <a:off x="1033727" y="1841372"/>
            <a:ext cx="5971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solidFill>
                  <a:schemeClr val="bg2"/>
                </a:solidFill>
                <a:latin typeface="+mj-lt"/>
              </a:rPr>
              <a:t>50%</a:t>
            </a:r>
          </a:p>
        </p:txBody>
      </p:sp>
      <p:sp>
        <p:nvSpPr>
          <p:cNvPr id="1059" name="Snip Single Corner Rectangle 46">
            <a:extLst>
              <a:ext uri="{FF2B5EF4-FFF2-40B4-BE49-F238E27FC236}">
                <a16:creationId xmlns:a16="http://schemas.microsoft.com/office/drawing/2014/main" id="{77319D2A-D4C9-86BB-F25F-1C34E4B1B869}"/>
              </a:ext>
            </a:extLst>
          </p:cNvPr>
          <p:cNvSpPr/>
          <p:nvPr/>
        </p:nvSpPr>
        <p:spPr>
          <a:xfrm flipH="1" flipV="1">
            <a:off x="2081052" y="3962271"/>
            <a:ext cx="503476" cy="1139858"/>
          </a:xfrm>
          <a:prstGeom prst="rect">
            <a:avLst/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70" name="TextBox 1069">
            <a:extLst>
              <a:ext uri="{FF2B5EF4-FFF2-40B4-BE49-F238E27FC236}">
                <a16:creationId xmlns:a16="http://schemas.microsoft.com/office/drawing/2014/main" id="{B690B520-6C52-1906-A232-8BDBC252A4E5}"/>
              </a:ext>
            </a:extLst>
          </p:cNvPr>
          <p:cNvSpPr txBox="1"/>
          <p:nvPr/>
        </p:nvSpPr>
        <p:spPr>
          <a:xfrm>
            <a:off x="2034221" y="3712810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15%</a:t>
            </a:r>
          </a:p>
        </p:txBody>
      </p:sp>
      <p:sp>
        <p:nvSpPr>
          <p:cNvPr id="1065" name="Snip Single Corner Rectangle 46">
            <a:extLst>
              <a:ext uri="{FF2B5EF4-FFF2-40B4-BE49-F238E27FC236}">
                <a16:creationId xmlns:a16="http://schemas.microsoft.com/office/drawing/2014/main" id="{C3F05002-C6F5-7A64-6047-AD7CDAB99BD5}"/>
              </a:ext>
            </a:extLst>
          </p:cNvPr>
          <p:cNvSpPr/>
          <p:nvPr/>
        </p:nvSpPr>
        <p:spPr>
          <a:xfrm flipH="1" flipV="1">
            <a:off x="3784548" y="3124478"/>
            <a:ext cx="503476" cy="1977650"/>
          </a:xfrm>
          <a:prstGeom prst="rect">
            <a:avLst/>
          </a:prstGeom>
          <a:gradFill>
            <a:gsLst>
              <a:gs pos="0">
                <a:schemeClr val="accent1"/>
              </a:gs>
              <a:gs pos="100000">
                <a:schemeClr val="accent2"/>
              </a:gs>
            </a:gsLst>
            <a:lin ang="13800000" scaled="0"/>
          </a:gra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73" name="TextBox 1072">
            <a:extLst>
              <a:ext uri="{FF2B5EF4-FFF2-40B4-BE49-F238E27FC236}">
                <a16:creationId xmlns:a16="http://schemas.microsoft.com/office/drawing/2014/main" id="{CDF10BB9-C979-1B7D-139D-6EAFCD642837}"/>
              </a:ext>
            </a:extLst>
          </p:cNvPr>
          <p:cNvSpPr txBox="1"/>
          <p:nvPr/>
        </p:nvSpPr>
        <p:spPr>
          <a:xfrm>
            <a:off x="3737717" y="2878254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30%</a:t>
            </a:r>
          </a:p>
        </p:txBody>
      </p:sp>
      <p:sp>
        <p:nvSpPr>
          <p:cNvPr id="1066" name="Snip Single Corner Rectangle 46">
            <a:extLst>
              <a:ext uri="{FF2B5EF4-FFF2-40B4-BE49-F238E27FC236}">
                <a16:creationId xmlns:a16="http://schemas.microsoft.com/office/drawing/2014/main" id="{23DA65B0-34BC-FF78-E662-53A5DF40E820}"/>
              </a:ext>
            </a:extLst>
          </p:cNvPr>
          <p:cNvSpPr/>
          <p:nvPr/>
        </p:nvSpPr>
        <p:spPr>
          <a:xfrm flipH="1" flipV="1">
            <a:off x="4636296" y="2619247"/>
            <a:ext cx="503476" cy="2482881"/>
          </a:xfrm>
          <a:prstGeom prst="rect">
            <a:avLst/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74" name="TextBox 1073">
            <a:extLst>
              <a:ext uri="{FF2B5EF4-FFF2-40B4-BE49-F238E27FC236}">
                <a16:creationId xmlns:a16="http://schemas.microsoft.com/office/drawing/2014/main" id="{65A1B10D-2EC2-C362-1FE7-58D56592FE24}"/>
              </a:ext>
            </a:extLst>
          </p:cNvPr>
          <p:cNvSpPr txBox="1"/>
          <p:nvPr/>
        </p:nvSpPr>
        <p:spPr>
          <a:xfrm>
            <a:off x="4589465" y="2373023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39%</a:t>
            </a:r>
          </a:p>
        </p:txBody>
      </p:sp>
      <p:sp>
        <p:nvSpPr>
          <p:cNvPr id="1067" name="Snip Single Corner Rectangle 46">
            <a:extLst>
              <a:ext uri="{FF2B5EF4-FFF2-40B4-BE49-F238E27FC236}">
                <a16:creationId xmlns:a16="http://schemas.microsoft.com/office/drawing/2014/main" id="{ECA73475-A40D-1CF8-3F9A-50C263506801}"/>
              </a:ext>
            </a:extLst>
          </p:cNvPr>
          <p:cNvSpPr/>
          <p:nvPr/>
        </p:nvSpPr>
        <p:spPr>
          <a:xfrm flipH="1" flipV="1">
            <a:off x="5488044" y="2295396"/>
            <a:ext cx="503476" cy="2806731"/>
          </a:xfrm>
          <a:prstGeom prst="rect">
            <a:avLst/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75" name="TextBox 1074">
            <a:extLst>
              <a:ext uri="{FF2B5EF4-FFF2-40B4-BE49-F238E27FC236}">
                <a16:creationId xmlns:a16="http://schemas.microsoft.com/office/drawing/2014/main" id="{3B1AE8D7-7E2A-0B62-79B0-10B1DEAD836B}"/>
              </a:ext>
            </a:extLst>
          </p:cNvPr>
          <p:cNvSpPr txBox="1"/>
          <p:nvPr/>
        </p:nvSpPr>
        <p:spPr>
          <a:xfrm>
            <a:off x="5441213" y="20491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45%</a:t>
            </a:r>
          </a:p>
        </p:txBody>
      </p:sp>
      <p:sp>
        <p:nvSpPr>
          <p:cNvPr id="1069" name="Snip Single Corner Rectangle 46">
            <a:extLst>
              <a:ext uri="{FF2B5EF4-FFF2-40B4-BE49-F238E27FC236}">
                <a16:creationId xmlns:a16="http://schemas.microsoft.com/office/drawing/2014/main" id="{1F7917FB-89E2-A01F-322B-FAA97C5D94E5}"/>
              </a:ext>
            </a:extLst>
          </p:cNvPr>
          <p:cNvSpPr/>
          <p:nvPr/>
        </p:nvSpPr>
        <p:spPr>
          <a:xfrm flipH="1" flipV="1">
            <a:off x="6339793" y="1984242"/>
            <a:ext cx="503476" cy="3117885"/>
          </a:xfrm>
          <a:prstGeom prst="rect">
            <a:avLst/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77" name="TextBox 1076">
            <a:extLst>
              <a:ext uri="{FF2B5EF4-FFF2-40B4-BE49-F238E27FC236}">
                <a16:creationId xmlns:a16="http://schemas.microsoft.com/office/drawing/2014/main" id="{EEBF4628-784A-A564-A1A7-2351AC469188}"/>
              </a:ext>
            </a:extLst>
          </p:cNvPr>
          <p:cNvSpPr txBox="1"/>
          <p:nvPr/>
        </p:nvSpPr>
        <p:spPr>
          <a:xfrm>
            <a:off x="6292962" y="1738026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50%</a:t>
            </a:r>
          </a:p>
        </p:txBody>
      </p:sp>
      <p:sp>
        <p:nvSpPr>
          <p:cNvPr id="1064" name="Snip Single Corner Rectangle 46">
            <a:extLst>
              <a:ext uri="{FF2B5EF4-FFF2-40B4-BE49-F238E27FC236}">
                <a16:creationId xmlns:a16="http://schemas.microsoft.com/office/drawing/2014/main" id="{00121EEE-7A52-0D90-2D41-5483BE301097}"/>
              </a:ext>
            </a:extLst>
          </p:cNvPr>
          <p:cNvSpPr/>
          <p:nvPr/>
        </p:nvSpPr>
        <p:spPr>
          <a:xfrm flipH="1" flipV="1">
            <a:off x="2932800" y="2724300"/>
            <a:ext cx="503476" cy="2377829"/>
          </a:xfrm>
          <a:prstGeom prst="rect">
            <a:avLst/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71" name="TextBox 1070">
            <a:extLst>
              <a:ext uri="{FF2B5EF4-FFF2-40B4-BE49-F238E27FC236}">
                <a16:creationId xmlns:a16="http://schemas.microsoft.com/office/drawing/2014/main" id="{E9E66B8C-044D-8C4B-47DB-42F577A47C1C}"/>
              </a:ext>
            </a:extLst>
          </p:cNvPr>
          <p:cNvSpPr txBox="1"/>
          <p:nvPr/>
        </p:nvSpPr>
        <p:spPr>
          <a:xfrm>
            <a:off x="2885969" y="2467324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38%</a:t>
            </a:r>
          </a:p>
        </p:txBody>
      </p:sp>
      <p:sp>
        <p:nvSpPr>
          <p:cNvPr id="1088" name="TextBox 1087">
            <a:extLst>
              <a:ext uri="{FF2B5EF4-FFF2-40B4-BE49-F238E27FC236}">
                <a16:creationId xmlns:a16="http://schemas.microsoft.com/office/drawing/2014/main" id="{E268B2E8-6932-183D-FAA2-F23D0DB05DCD}"/>
              </a:ext>
            </a:extLst>
          </p:cNvPr>
          <p:cNvSpPr txBox="1"/>
          <p:nvPr/>
        </p:nvSpPr>
        <p:spPr>
          <a:xfrm>
            <a:off x="2034221" y="536572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  <a:latin typeface="+mj-lt"/>
              </a:rPr>
              <a:t>M1</a:t>
            </a:r>
          </a:p>
        </p:txBody>
      </p:sp>
      <p:sp>
        <p:nvSpPr>
          <p:cNvPr id="1089" name="TextBox 1088">
            <a:extLst>
              <a:ext uri="{FF2B5EF4-FFF2-40B4-BE49-F238E27FC236}">
                <a16:creationId xmlns:a16="http://schemas.microsoft.com/office/drawing/2014/main" id="{6ADE6A09-3799-0DE9-7833-8C6B162F58E4}"/>
              </a:ext>
            </a:extLst>
          </p:cNvPr>
          <p:cNvSpPr txBox="1"/>
          <p:nvPr/>
        </p:nvSpPr>
        <p:spPr>
          <a:xfrm>
            <a:off x="2885969" y="536572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  <a:latin typeface="+mj-lt"/>
              </a:rPr>
              <a:t>M2</a:t>
            </a:r>
          </a:p>
        </p:txBody>
      </p:sp>
      <p:sp>
        <p:nvSpPr>
          <p:cNvPr id="1090" name="TextBox 1089">
            <a:extLst>
              <a:ext uri="{FF2B5EF4-FFF2-40B4-BE49-F238E27FC236}">
                <a16:creationId xmlns:a16="http://schemas.microsoft.com/office/drawing/2014/main" id="{41A76152-0617-DC21-81B7-5C6776023D9E}"/>
              </a:ext>
            </a:extLst>
          </p:cNvPr>
          <p:cNvSpPr txBox="1"/>
          <p:nvPr/>
        </p:nvSpPr>
        <p:spPr>
          <a:xfrm>
            <a:off x="3737717" y="536572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  <a:latin typeface="+mj-lt"/>
              </a:rPr>
              <a:t>M3</a:t>
            </a:r>
          </a:p>
        </p:txBody>
      </p:sp>
      <p:sp>
        <p:nvSpPr>
          <p:cNvPr id="1091" name="TextBox 1090">
            <a:extLst>
              <a:ext uri="{FF2B5EF4-FFF2-40B4-BE49-F238E27FC236}">
                <a16:creationId xmlns:a16="http://schemas.microsoft.com/office/drawing/2014/main" id="{8A6ACF63-4C10-09B3-E798-A908DCD53F3A}"/>
              </a:ext>
            </a:extLst>
          </p:cNvPr>
          <p:cNvSpPr txBox="1"/>
          <p:nvPr/>
        </p:nvSpPr>
        <p:spPr>
          <a:xfrm>
            <a:off x="4589465" y="536572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  <a:latin typeface="+mj-lt"/>
              </a:rPr>
              <a:t>M4</a:t>
            </a:r>
          </a:p>
        </p:txBody>
      </p:sp>
      <p:sp>
        <p:nvSpPr>
          <p:cNvPr id="1092" name="TextBox 1091">
            <a:extLst>
              <a:ext uri="{FF2B5EF4-FFF2-40B4-BE49-F238E27FC236}">
                <a16:creationId xmlns:a16="http://schemas.microsoft.com/office/drawing/2014/main" id="{9079B193-AD53-62D5-B2D2-75AF6AE85085}"/>
              </a:ext>
            </a:extLst>
          </p:cNvPr>
          <p:cNvSpPr txBox="1"/>
          <p:nvPr/>
        </p:nvSpPr>
        <p:spPr>
          <a:xfrm>
            <a:off x="5441213" y="536572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  <a:latin typeface="+mj-lt"/>
              </a:rPr>
              <a:t>M5</a:t>
            </a:r>
          </a:p>
        </p:txBody>
      </p:sp>
      <p:sp>
        <p:nvSpPr>
          <p:cNvPr id="1093" name="TextBox 1092">
            <a:extLst>
              <a:ext uri="{FF2B5EF4-FFF2-40B4-BE49-F238E27FC236}">
                <a16:creationId xmlns:a16="http://schemas.microsoft.com/office/drawing/2014/main" id="{F4C4E340-49BD-FCEC-717A-AE20ED7928F8}"/>
              </a:ext>
            </a:extLst>
          </p:cNvPr>
          <p:cNvSpPr txBox="1"/>
          <p:nvPr/>
        </p:nvSpPr>
        <p:spPr>
          <a:xfrm>
            <a:off x="6292962" y="536572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  <a:latin typeface="+mj-lt"/>
              </a:rPr>
              <a:t>M6</a:t>
            </a:r>
          </a:p>
        </p:txBody>
      </p:sp>
      <p:cxnSp>
        <p:nvCxnSpPr>
          <p:cNvPr id="1098" name="Straight Connector 1097">
            <a:extLst>
              <a:ext uri="{FF2B5EF4-FFF2-40B4-BE49-F238E27FC236}">
                <a16:creationId xmlns:a16="http://schemas.microsoft.com/office/drawing/2014/main" id="{EA67B4A4-3169-6A3C-BBD4-3AA24054A27A}"/>
              </a:ext>
            </a:extLst>
          </p:cNvPr>
          <p:cNvCxnSpPr>
            <a:cxnSpLocks/>
          </p:cNvCxnSpPr>
          <p:nvPr/>
        </p:nvCxnSpPr>
        <p:spPr>
          <a:xfrm>
            <a:off x="2410079" y="-457478"/>
            <a:ext cx="0" cy="1919297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9" name="Freeform 5">
            <a:extLst>
              <a:ext uri="{FF2B5EF4-FFF2-40B4-BE49-F238E27FC236}">
                <a16:creationId xmlns:a16="http://schemas.microsoft.com/office/drawing/2014/main" id="{2740CC71-404F-A746-5515-76ED22DAA431}"/>
              </a:ext>
            </a:extLst>
          </p:cNvPr>
          <p:cNvSpPr>
            <a:spLocks/>
          </p:cNvSpPr>
          <p:nvPr/>
        </p:nvSpPr>
        <p:spPr bwMode="auto">
          <a:xfrm flipH="1" flipV="1">
            <a:off x="2302820" y="1355404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100" name="TextBox 1099">
            <a:extLst>
              <a:ext uri="{FF2B5EF4-FFF2-40B4-BE49-F238E27FC236}">
                <a16:creationId xmlns:a16="http://schemas.microsoft.com/office/drawing/2014/main" id="{2B429313-D5DA-C2BE-93D7-7BB6756536B8}"/>
              </a:ext>
            </a:extLst>
          </p:cNvPr>
          <p:cNvSpPr txBox="1"/>
          <p:nvPr/>
        </p:nvSpPr>
        <p:spPr>
          <a:xfrm>
            <a:off x="8129260" y="1376591"/>
            <a:ext cx="3522990" cy="83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Increase in productivity by 35% within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the first six months of implementing the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digital solution.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1101" name="TextBox 1100">
            <a:extLst>
              <a:ext uri="{FF2B5EF4-FFF2-40B4-BE49-F238E27FC236}">
                <a16:creationId xmlns:a16="http://schemas.microsoft.com/office/drawing/2014/main" id="{0F57E720-3DBC-B5D7-FE6B-8CBBB0B0039D}"/>
              </a:ext>
            </a:extLst>
          </p:cNvPr>
          <p:cNvSpPr txBox="1"/>
          <p:nvPr/>
        </p:nvSpPr>
        <p:spPr>
          <a:xfrm>
            <a:off x="10378559" y="3287617"/>
            <a:ext cx="1302782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KPI</a:t>
            </a:r>
          </a:p>
        </p:txBody>
      </p:sp>
      <p:sp>
        <p:nvSpPr>
          <p:cNvPr id="1102" name="Rounded Rectangle 105">
            <a:extLst>
              <a:ext uri="{FF2B5EF4-FFF2-40B4-BE49-F238E27FC236}">
                <a16:creationId xmlns:a16="http://schemas.microsoft.com/office/drawing/2014/main" id="{C4086214-7105-9688-E6DE-2629F1132686}"/>
              </a:ext>
            </a:extLst>
          </p:cNvPr>
          <p:cNvSpPr/>
          <p:nvPr/>
        </p:nvSpPr>
        <p:spPr>
          <a:xfrm>
            <a:off x="10742612" y="3344766"/>
            <a:ext cx="574676" cy="253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03" name="TextBox 1102">
            <a:extLst>
              <a:ext uri="{FF2B5EF4-FFF2-40B4-BE49-F238E27FC236}">
                <a16:creationId xmlns:a16="http://schemas.microsoft.com/office/drawing/2014/main" id="{01BD44DE-612A-5917-EB31-0844646BFA97}"/>
              </a:ext>
            </a:extLst>
          </p:cNvPr>
          <p:cNvSpPr txBox="1"/>
          <p:nvPr/>
        </p:nvSpPr>
        <p:spPr>
          <a:xfrm>
            <a:off x="8219296" y="5392458"/>
            <a:ext cx="8781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>
                <a:solidFill>
                  <a:schemeClr val="accent2"/>
                </a:solidFill>
                <a:latin typeface="+mj-lt"/>
              </a:rPr>
              <a:t>35%</a:t>
            </a:r>
            <a:endParaRPr lang="en-GB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104" name="TextBox 1103">
            <a:extLst>
              <a:ext uri="{FF2B5EF4-FFF2-40B4-BE49-F238E27FC236}">
                <a16:creationId xmlns:a16="http://schemas.microsoft.com/office/drawing/2014/main" id="{338F05B0-2954-92B1-5182-7170F9295923}"/>
              </a:ext>
            </a:extLst>
          </p:cNvPr>
          <p:cNvSpPr txBox="1"/>
          <p:nvPr/>
        </p:nvSpPr>
        <p:spPr>
          <a:xfrm>
            <a:off x="9996751" y="5476018"/>
            <a:ext cx="1302782" cy="5761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Productivity</a:t>
            </a:r>
          </a:p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Increased</a:t>
            </a:r>
          </a:p>
        </p:txBody>
      </p:sp>
      <p:cxnSp>
        <p:nvCxnSpPr>
          <p:cNvPr id="1106" name="Straight Connector 1105">
            <a:extLst>
              <a:ext uri="{FF2B5EF4-FFF2-40B4-BE49-F238E27FC236}">
                <a16:creationId xmlns:a16="http://schemas.microsoft.com/office/drawing/2014/main" id="{050FA924-E92A-7AEC-E58A-29EB8EDC36D4}"/>
              </a:ext>
            </a:extLst>
          </p:cNvPr>
          <p:cNvCxnSpPr>
            <a:cxnSpLocks/>
          </p:cNvCxnSpPr>
          <p:nvPr/>
        </p:nvCxnSpPr>
        <p:spPr>
          <a:xfrm flipH="1" flipV="1">
            <a:off x="9267522" y="5486138"/>
            <a:ext cx="335823" cy="524435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42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7" name="Straight Connector 1106">
            <a:extLst>
              <a:ext uri="{FF2B5EF4-FFF2-40B4-BE49-F238E27FC236}">
                <a16:creationId xmlns:a16="http://schemas.microsoft.com/office/drawing/2014/main" id="{B70B18E5-C638-B730-E025-C5B861E1988E}"/>
              </a:ext>
            </a:extLst>
          </p:cNvPr>
          <p:cNvCxnSpPr>
            <a:cxnSpLocks/>
          </p:cNvCxnSpPr>
          <p:nvPr/>
        </p:nvCxnSpPr>
        <p:spPr>
          <a:xfrm flipV="1">
            <a:off x="5230853" y="5973094"/>
            <a:ext cx="0" cy="1919297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8" name="Freeform 5">
            <a:extLst>
              <a:ext uri="{FF2B5EF4-FFF2-40B4-BE49-F238E27FC236}">
                <a16:creationId xmlns:a16="http://schemas.microsoft.com/office/drawing/2014/main" id="{390D56C3-1EC0-2217-3136-A83D6FEA7A18}"/>
              </a:ext>
            </a:extLst>
          </p:cNvPr>
          <p:cNvSpPr>
            <a:spLocks/>
          </p:cNvSpPr>
          <p:nvPr/>
        </p:nvSpPr>
        <p:spPr bwMode="auto">
          <a:xfrm flipH="1">
            <a:off x="5123594" y="5973094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cxnSp>
        <p:nvCxnSpPr>
          <p:cNvPr id="1115" name="Straight Connector 1114">
            <a:extLst>
              <a:ext uri="{FF2B5EF4-FFF2-40B4-BE49-F238E27FC236}">
                <a16:creationId xmlns:a16="http://schemas.microsoft.com/office/drawing/2014/main" id="{9C90575F-0128-34DD-4D02-ADD2230D5F44}"/>
              </a:ext>
            </a:extLst>
          </p:cNvPr>
          <p:cNvCxnSpPr>
            <a:cxnSpLocks/>
          </p:cNvCxnSpPr>
          <p:nvPr/>
        </p:nvCxnSpPr>
        <p:spPr>
          <a:xfrm flipV="1">
            <a:off x="11449050" y="1772869"/>
            <a:ext cx="891655" cy="75704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6" name="Straight Connector 1115">
            <a:extLst>
              <a:ext uri="{FF2B5EF4-FFF2-40B4-BE49-F238E27FC236}">
                <a16:creationId xmlns:a16="http://schemas.microsoft.com/office/drawing/2014/main" id="{67F7874E-A2FF-0FA4-7732-54E93BDB9E8E}"/>
              </a:ext>
            </a:extLst>
          </p:cNvPr>
          <p:cNvCxnSpPr>
            <a:cxnSpLocks/>
          </p:cNvCxnSpPr>
          <p:nvPr/>
        </p:nvCxnSpPr>
        <p:spPr>
          <a:xfrm>
            <a:off x="10138458" y="2526419"/>
            <a:ext cx="1312182" cy="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7" name="Oval 1116">
            <a:extLst>
              <a:ext uri="{FF2B5EF4-FFF2-40B4-BE49-F238E27FC236}">
                <a16:creationId xmlns:a16="http://schemas.microsoft.com/office/drawing/2014/main" id="{8756907F-51C2-7489-DE6C-2C84011081B4}"/>
              </a:ext>
            </a:extLst>
          </p:cNvPr>
          <p:cNvSpPr/>
          <p:nvPr/>
        </p:nvSpPr>
        <p:spPr>
          <a:xfrm>
            <a:off x="9536887" y="2948462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118" name="Straight Connector 1117">
            <a:extLst>
              <a:ext uri="{FF2B5EF4-FFF2-40B4-BE49-F238E27FC236}">
                <a16:creationId xmlns:a16="http://schemas.microsoft.com/office/drawing/2014/main" id="{5C89B8FB-E0EE-B8ED-38F4-045D09333FA2}"/>
              </a:ext>
            </a:extLst>
          </p:cNvPr>
          <p:cNvCxnSpPr>
            <a:cxnSpLocks/>
          </p:cNvCxnSpPr>
          <p:nvPr/>
        </p:nvCxnSpPr>
        <p:spPr>
          <a:xfrm flipV="1">
            <a:off x="9575009" y="2526504"/>
            <a:ext cx="564356" cy="45720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4" name="Oval 1133">
            <a:extLst>
              <a:ext uri="{FF2B5EF4-FFF2-40B4-BE49-F238E27FC236}">
                <a16:creationId xmlns:a16="http://schemas.microsoft.com/office/drawing/2014/main" id="{CDCD839D-E676-0877-A812-87408B247610}"/>
              </a:ext>
            </a:extLst>
          </p:cNvPr>
          <p:cNvSpPr/>
          <p:nvPr/>
        </p:nvSpPr>
        <p:spPr>
          <a:xfrm>
            <a:off x="10722040" y="5476018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extBox 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1C187B84-AC4D-D5E8-FE9A-454D81C78C98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4" name="TextBox 13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9176A1EF-E559-9E36-B796-6DC478F15AEE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15" name="TextBox 14">
            <a:hlinkClick r:id="rId2" action="ppaction://hlinksldjump"/>
            <a:extLst>
              <a:ext uri="{FF2B5EF4-FFF2-40B4-BE49-F238E27FC236}">
                <a16:creationId xmlns:a16="http://schemas.microsoft.com/office/drawing/2014/main" id="{39E532B7-DAB4-08C2-5E13-2B729D67D9F0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16" name="TextBox 15">
            <a:hlinkClick r:id="rId3" action="ppaction://hlinksldjump"/>
            <a:extLst>
              <a:ext uri="{FF2B5EF4-FFF2-40B4-BE49-F238E27FC236}">
                <a16:creationId xmlns:a16="http://schemas.microsoft.com/office/drawing/2014/main" id="{A9FCC047-71BC-A21C-9280-88F7F14EBF8D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18" name="TextBox 17">
            <a:hlinkClick r:id="rId4" action="ppaction://hlinksldjump"/>
            <a:extLst>
              <a:ext uri="{FF2B5EF4-FFF2-40B4-BE49-F238E27FC236}">
                <a16:creationId xmlns:a16="http://schemas.microsoft.com/office/drawing/2014/main" id="{400180BB-B002-2817-7ED1-BA1577D780F6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A6078D95-BE4C-2F02-2890-36B5E56DD14B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0" name="Group 12">
            <a:extLst>
              <a:ext uri="{FF2B5EF4-FFF2-40B4-BE49-F238E27FC236}">
                <a16:creationId xmlns:a16="http://schemas.microsoft.com/office/drawing/2014/main" id="{043F7DB4-06F1-5480-DC3C-B19112BEE56B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21" name="Freeform 13">
              <a:extLst>
                <a:ext uri="{FF2B5EF4-FFF2-40B4-BE49-F238E27FC236}">
                  <a16:creationId xmlns:a16="http://schemas.microsoft.com/office/drawing/2014/main" id="{D925E180-7D75-A592-E81B-75FB3BC023B1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3" name="Line 14">
              <a:extLst>
                <a:ext uri="{FF2B5EF4-FFF2-40B4-BE49-F238E27FC236}">
                  <a16:creationId xmlns:a16="http://schemas.microsoft.com/office/drawing/2014/main" id="{547F8C3E-A4FB-F6BA-7D09-F4EF185796F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4" name="Rectangle: Rounded Corners 34">
            <a:extLst>
              <a:ext uri="{FF2B5EF4-FFF2-40B4-BE49-F238E27FC236}">
                <a16:creationId xmlns:a16="http://schemas.microsoft.com/office/drawing/2014/main" id="{95A9EC23-2F9C-068B-DA84-2B39F2E36FB0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5" name="TextBox 24">
            <a:hlinkClick r:id="rId5" action="ppaction://hlinksldjump"/>
            <a:extLst>
              <a:ext uri="{FF2B5EF4-FFF2-40B4-BE49-F238E27FC236}">
                <a16:creationId xmlns:a16="http://schemas.microsoft.com/office/drawing/2014/main" id="{F0EB3CD8-360C-B5EE-BA72-9DC4266A76CB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52612868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nip Single Corner Rectangle 46">
            <a:extLst>
              <a:ext uri="{FF2B5EF4-FFF2-40B4-BE49-F238E27FC236}">
                <a16:creationId xmlns:a16="http://schemas.microsoft.com/office/drawing/2014/main" id="{F760FD7B-4659-75E0-EACE-154264DC0DE6}"/>
              </a:ext>
            </a:extLst>
          </p:cNvPr>
          <p:cNvSpPr/>
          <p:nvPr/>
        </p:nvSpPr>
        <p:spPr>
          <a:xfrm flipH="1" flipV="1">
            <a:off x="4183323" y="1282469"/>
            <a:ext cx="6418887" cy="4102793"/>
          </a:xfrm>
          <a:prstGeom prst="rect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35592E67-11DC-AE7C-40DF-D96E1816F819}"/>
              </a:ext>
            </a:extLst>
          </p:cNvPr>
          <p:cNvGrpSpPr/>
          <p:nvPr/>
        </p:nvGrpSpPr>
        <p:grpSpPr>
          <a:xfrm>
            <a:off x="4636536" y="2006600"/>
            <a:ext cx="5476458" cy="2743200"/>
            <a:chOff x="4636536" y="2006600"/>
            <a:chExt cx="5476458" cy="2743200"/>
          </a:xfrm>
        </p:grpSpPr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A2448375-D9C0-D2E4-57A8-E88EF79BEB99}"/>
                </a:ext>
              </a:extLst>
            </p:cNvPr>
            <p:cNvCxnSpPr>
              <a:cxnSpLocks/>
            </p:cNvCxnSpPr>
            <p:nvPr/>
          </p:nvCxnSpPr>
          <p:spPr>
            <a:xfrm>
              <a:off x="5182673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10C06ABA-4FBE-04CA-6FC6-74A5F54C53EC}"/>
                </a:ext>
              </a:extLst>
            </p:cNvPr>
            <p:cNvCxnSpPr>
              <a:cxnSpLocks/>
            </p:cNvCxnSpPr>
            <p:nvPr/>
          </p:nvCxnSpPr>
          <p:spPr>
            <a:xfrm>
              <a:off x="4636536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CEAF1E12-D14D-2E6A-54EF-92558F559E75}"/>
                </a:ext>
              </a:extLst>
            </p:cNvPr>
            <p:cNvCxnSpPr>
              <a:cxnSpLocks/>
            </p:cNvCxnSpPr>
            <p:nvPr/>
          </p:nvCxnSpPr>
          <p:spPr>
            <a:xfrm>
              <a:off x="5730701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934E4C18-8FAD-4CF9-4B66-9FE67FD841E7}"/>
                </a:ext>
              </a:extLst>
            </p:cNvPr>
            <p:cNvCxnSpPr>
              <a:cxnSpLocks/>
            </p:cNvCxnSpPr>
            <p:nvPr/>
          </p:nvCxnSpPr>
          <p:spPr>
            <a:xfrm>
              <a:off x="6278253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E9BD058C-6D50-D9F2-99C0-2601A1221D33}"/>
                </a:ext>
              </a:extLst>
            </p:cNvPr>
            <p:cNvCxnSpPr>
              <a:cxnSpLocks/>
            </p:cNvCxnSpPr>
            <p:nvPr/>
          </p:nvCxnSpPr>
          <p:spPr>
            <a:xfrm>
              <a:off x="6826285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FB3370C7-FCD2-AE24-323D-A7FBA2D1D29C}"/>
                </a:ext>
              </a:extLst>
            </p:cNvPr>
            <p:cNvCxnSpPr>
              <a:cxnSpLocks/>
            </p:cNvCxnSpPr>
            <p:nvPr/>
          </p:nvCxnSpPr>
          <p:spPr>
            <a:xfrm>
              <a:off x="7371932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DF7DB67A-8870-EFD8-1232-3A91B642D46E}"/>
                </a:ext>
              </a:extLst>
            </p:cNvPr>
            <p:cNvCxnSpPr>
              <a:cxnSpLocks/>
            </p:cNvCxnSpPr>
            <p:nvPr/>
          </p:nvCxnSpPr>
          <p:spPr>
            <a:xfrm>
              <a:off x="7922341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99C56006-F6FC-E4FC-DF0A-98C054F0ED3D}"/>
                </a:ext>
              </a:extLst>
            </p:cNvPr>
            <p:cNvCxnSpPr>
              <a:cxnSpLocks/>
            </p:cNvCxnSpPr>
            <p:nvPr/>
          </p:nvCxnSpPr>
          <p:spPr>
            <a:xfrm>
              <a:off x="8475132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C7194A7C-D9AA-ECF2-9E9C-486BE7BC2C68}"/>
                </a:ext>
              </a:extLst>
            </p:cNvPr>
            <p:cNvCxnSpPr>
              <a:cxnSpLocks/>
            </p:cNvCxnSpPr>
            <p:nvPr/>
          </p:nvCxnSpPr>
          <p:spPr>
            <a:xfrm>
              <a:off x="9016016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9E1F5105-D9B9-FF0D-E60E-5D78757E48EC}"/>
                </a:ext>
              </a:extLst>
            </p:cNvPr>
            <p:cNvCxnSpPr>
              <a:cxnSpLocks/>
            </p:cNvCxnSpPr>
            <p:nvPr/>
          </p:nvCxnSpPr>
          <p:spPr>
            <a:xfrm>
              <a:off x="9565476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A4CEAA1A-106B-7380-1497-126068E9CB3E}"/>
                </a:ext>
              </a:extLst>
            </p:cNvPr>
            <p:cNvCxnSpPr>
              <a:cxnSpLocks/>
            </p:cNvCxnSpPr>
            <p:nvPr/>
          </p:nvCxnSpPr>
          <p:spPr>
            <a:xfrm>
              <a:off x="10112994" y="2006600"/>
              <a:ext cx="0" cy="2743200"/>
            </a:xfrm>
            <a:prstGeom prst="line">
              <a:avLst/>
            </a:prstGeom>
            <a:ln>
              <a:solidFill>
                <a:schemeClr val="bg2">
                  <a:alpha val="34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TextBox 4">
            <a:extLst>
              <a:ext uri="{FF2B5EF4-FFF2-40B4-BE49-F238E27FC236}">
                <a16:creationId xmlns:a16="http://schemas.microsoft.com/office/drawing/2014/main" id="{6E4AAFCE-85E0-BF44-870E-82F44685D869}"/>
              </a:ext>
            </a:extLst>
          </p:cNvPr>
          <p:cNvSpPr txBox="1"/>
          <p:nvPr/>
        </p:nvSpPr>
        <p:spPr>
          <a:xfrm>
            <a:off x="503691" y="1756073"/>
            <a:ext cx="2860675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800" dirty="0">
                <a:solidFill>
                  <a:schemeClr val="bg2"/>
                </a:solidFill>
                <a:latin typeface="+mj-lt"/>
              </a:rPr>
              <a:t>Net Promoter</a:t>
            </a:r>
          </a:p>
          <a:p>
            <a:r>
              <a:rPr lang="id-ID" sz="2800" dirty="0">
                <a:solidFill>
                  <a:schemeClr val="bg2"/>
                </a:solidFill>
                <a:latin typeface="+mj-lt"/>
              </a:rPr>
              <a:t>Score (NPS)</a:t>
            </a:r>
            <a:endParaRPr lang="en-GB" sz="2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4" name="Snip Single Corner Rectangle 46">
            <a:extLst>
              <a:ext uri="{FF2B5EF4-FFF2-40B4-BE49-F238E27FC236}">
                <a16:creationId xmlns:a16="http://schemas.microsoft.com/office/drawing/2014/main" id="{7D5CEB7E-F68E-4CA6-C3EE-3B93CE4EEF23}"/>
              </a:ext>
            </a:extLst>
          </p:cNvPr>
          <p:cNvSpPr/>
          <p:nvPr/>
        </p:nvSpPr>
        <p:spPr>
          <a:xfrm flipH="1" flipV="1">
            <a:off x="4574964" y="4661466"/>
            <a:ext cx="129540" cy="90487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465E757-8554-D1FF-1242-4A231E52A799}"/>
              </a:ext>
            </a:extLst>
          </p:cNvPr>
          <p:cNvSpPr txBox="1"/>
          <p:nvPr/>
        </p:nvSpPr>
        <p:spPr>
          <a:xfrm>
            <a:off x="4357040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0%</a:t>
            </a:r>
          </a:p>
        </p:txBody>
      </p:sp>
      <p:sp>
        <p:nvSpPr>
          <p:cNvPr id="57" name="Snip Single Corner Rectangle 46">
            <a:extLst>
              <a:ext uri="{FF2B5EF4-FFF2-40B4-BE49-F238E27FC236}">
                <a16:creationId xmlns:a16="http://schemas.microsoft.com/office/drawing/2014/main" id="{5249DA1F-1EEF-D9BA-2898-16098A3DAFF3}"/>
              </a:ext>
            </a:extLst>
          </p:cNvPr>
          <p:cNvSpPr/>
          <p:nvPr/>
        </p:nvSpPr>
        <p:spPr>
          <a:xfrm flipH="1" flipV="1">
            <a:off x="5119791" y="4442391"/>
            <a:ext cx="129540" cy="309562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9ED9DFD1-1D7A-F890-DDED-948580FDEA64}"/>
              </a:ext>
            </a:extLst>
          </p:cNvPr>
          <p:cNvSpPr txBox="1"/>
          <p:nvPr/>
        </p:nvSpPr>
        <p:spPr>
          <a:xfrm>
            <a:off x="4904471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3%</a:t>
            </a:r>
          </a:p>
        </p:txBody>
      </p:sp>
      <p:sp>
        <p:nvSpPr>
          <p:cNvPr id="58" name="Snip Single Corner Rectangle 46">
            <a:extLst>
              <a:ext uri="{FF2B5EF4-FFF2-40B4-BE49-F238E27FC236}">
                <a16:creationId xmlns:a16="http://schemas.microsoft.com/office/drawing/2014/main" id="{6F2B2735-8AD5-8807-9BB6-391325559AEB}"/>
              </a:ext>
            </a:extLst>
          </p:cNvPr>
          <p:cNvSpPr/>
          <p:nvPr/>
        </p:nvSpPr>
        <p:spPr>
          <a:xfrm flipH="1" flipV="1">
            <a:off x="5667303" y="4300311"/>
            <a:ext cx="129540" cy="451642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774766E5-F1FF-DBE5-1A2E-4A8AD76910DA}"/>
              </a:ext>
            </a:extLst>
          </p:cNvPr>
          <p:cNvSpPr txBox="1"/>
          <p:nvPr/>
        </p:nvSpPr>
        <p:spPr>
          <a:xfrm>
            <a:off x="5451902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4%</a:t>
            </a:r>
          </a:p>
        </p:txBody>
      </p:sp>
      <p:sp>
        <p:nvSpPr>
          <p:cNvPr id="59" name="Snip Single Corner Rectangle 46">
            <a:extLst>
              <a:ext uri="{FF2B5EF4-FFF2-40B4-BE49-F238E27FC236}">
                <a16:creationId xmlns:a16="http://schemas.microsoft.com/office/drawing/2014/main" id="{01D1A27F-F06E-3577-7D5E-2AB1E928D0C0}"/>
              </a:ext>
            </a:extLst>
          </p:cNvPr>
          <p:cNvSpPr/>
          <p:nvPr/>
        </p:nvSpPr>
        <p:spPr>
          <a:xfrm flipH="1" flipV="1">
            <a:off x="6214815" y="4628129"/>
            <a:ext cx="129540" cy="123822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5662FD15-481C-37C8-CE9B-EA94519FD8EC}"/>
              </a:ext>
            </a:extLst>
          </p:cNvPr>
          <p:cNvSpPr txBox="1"/>
          <p:nvPr/>
        </p:nvSpPr>
        <p:spPr>
          <a:xfrm>
            <a:off x="5999333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0%</a:t>
            </a:r>
          </a:p>
        </p:txBody>
      </p:sp>
      <p:sp>
        <p:nvSpPr>
          <p:cNvPr id="60" name="Snip Single Corner Rectangle 46">
            <a:extLst>
              <a:ext uri="{FF2B5EF4-FFF2-40B4-BE49-F238E27FC236}">
                <a16:creationId xmlns:a16="http://schemas.microsoft.com/office/drawing/2014/main" id="{9FECD9BD-C0F4-962E-CBCF-4763B009E58B}"/>
              </a:ext>
            </a:extLst>
          </p:cNvPr>
          <p:cNvSpPr/>
          <p:nvPr/>
        </p:nvSpPr>
        <p:spPr>
          <a:xfrm flipH="1" flipV="1">
            <a:off x="6762330" y="4416198"/>
            <a:ext cx="129540" cy="335753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7A4B993B-0896-7E1F-CCFC-88E02ED5A9F1}"/>
              </a:ext>
            </a:extLst>
          </p:cNvPr>
          <p:cNvSpPr txBox="1"/>
          <p:nvPr/>
        </p:nvSpPr>
        <p:spPr>
          <a:xfrm>
            <a:off x="6546764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2%</a:t>
            </a:r>
          </a:p>
        </p:txBody>
      </p:sp>
      <p:sp>
        <p:nvSpPr>
          <p:cNvPr id="61" name="Snip Single Corner Rectangle 46">
            <a:extLst>
              <a:ext uri="{FF2B5EF4-FFF2-40B4-BE49-F238E27FC236}">
                <a16:creationId xmlns:a16="http://schemas.microsoft.com/office/drawing/2014/main" id="{C3AD9739-4891-A18C-8A54-49534DC9F67F}"/>
              </a:ext>
            </a:extLst>
          </p:cNvPr>
          <p:cNvSpPr/>
          <p:nvPr/>
        </p:nvSpPr>
        <p:spPr>
          <a:xfrm flipH="1" flipV="1">
            <a:off x="7309842" y="4385241"/>
            <a:ext cx="129540" cy="366709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767E5177-0FC1-7A27-07AA-6540C55AC6D7}"/>
              </a:ext>
            </a:extLst>
          </p:cNvPr>
          <p:cNvSpPr txBox="1"/>
          <p:nvPr/>
        </p:nvSpPr>
        <p:spPr>
          <a:xfrm>
            <a:off x="7094195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2%</a:t>
            </a:r>
          </a:p>
        </p:txBody>
      </p:sp>
      <p:sp>
        <p:nvSpPr>
          <p:cNvPr id="62" name="Snip Single Corner Rectangle 46">
            <a:extLst>
              <a:ext uri="{FF2B5EF4-FFF2-40B4-BE49-F238E27FC236}">
                <a16:creationId xmlns:a16="http://schemas.microsoft.com/office/drawing/2014/main" id="{05141C3D-A241-DD9A-9A63-B926FD393B79}"/>
              </a:ext>
            </a:extLst>
          </p:cNvPr>
          <p:cNvSpPr/>
          <p:nvPr/>
        </p:nvSpPr>
        <p:spPr>
          <a:xfrm flipH="1" flipV="1">
            <a:off x="7857354" y="4289992"/>
            <a:ext cx="129540" cy="461958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240D979E-8DB8-5C94-F2F8-137A38A3A059}"/>
              </a:ext>
            </a:extLst>
          </p:cNvPr>
          <p:cNvSpPr txBox="1"/>
          <p:nvPr/>
        </p:nvSpPr>
        <p:spPr>
          <a:xfrm>
            <a:off x="7641626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8%</a:t>
            </a:r>
          </a:p>
        </p:txBody>
      </p:sp>
      <p:sp>
        <p:nvSpPr>
          <p:cNvPr id="63" name="Snip Single Corner Rectangle 46">
            <a:extLst>
              <a:ext uri="{FF2B5EF4-FFF2-40B4-BE49-F238E27FC236}">
                <a16:creationId xmlns:a16="http://schemas.microsoft.com/office/drawing/2014/main" id="{80CBA99C-8BC7-A587-6014-EE1B3D0E0401}"/>
              </a:ext>
            </a:extLst>
          </p:cNvPr>
          <p:cNvSpPr/>
          <p:nvPr/>
        </p:nvSpPr>
        <p:spPr>
          <a:xfrm flipH="1" flipV="1">
            <a:off x="8407247" y="4237605"/>
            <a:ext cx="129540" cy="514345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30B9BD6F-804F-D800-76B2-4B67DED25FA4}"/>
              </a:ext>
            </a:extLst>
          </p:cNvPr>
          <p:cNvSpPr txBox="1"/>
          <p:nvPr/>
        </p:nvSpPr>
        <p:spPr>
          <a:xfrm>
            <a:off x="8189057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4%</a:t>
            </a:r>
          </a:p>
        </p:txBody>
      </p:sp>
      <p:sp>
        <p:nvSpPr>
          <p:cNvPr id="64" name="Snip Single Corner Rectangle 46">
            <a:extLst>
              <a:ext uri="{FF2B5EF4-FFF2-40B4-BE49-F238E27FC236}">
                <a16:creationId xmlns:a16="http://schemas.microsoft.com/office/drawing/2014/main" id="{49EA1327-E58A-881D-5D24-FE619E524CE9}"/>
              </a:ext>
            </a:extLst>
          </p:cNvPr>
          <p:cNvSpPr/>
          <p:nvPr/>
        </p:nvSpPr>
        <p:spPr>
          <a:xfrm flipH="1" flipV="1">
            <a:off x="8954759" y="4097110"/>
            <a:ext cx="129540" cy="654839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3D8B0A93-503D-9664-6A32-CBBF6D0F7765}"/>
              </a:ext>
            </a:extLst>
          </p:cNvPr>
          <p:cNvSpPr txBox="1"/>
          <p:nvPr/>
        </p:nvSpPr>
        <p:spPr>
          <a:xfrm>
            <a:off x="8736488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10%</a:t>
            </a:r>
          </a:p>
        </p:txBody>
      </p:sp>
      <p:sp>
        <p:nvSpPr>
          <p:cNvPr id="65" name="Snip Single Corner Rectangle 46">
            <a:extLst>
              <a:ext uri="{FF2B5EF4-FFF2-40B4-BE49-F238E27FC236}">
                <a16:creationId xmlns:a16="http://schemas.microsoft.com/office/drawing/2014/main" id="{1FC71DE2-2667-E2F1-7DEB-3EE8EE547756}"/>
              </a:ext>
            </a:extLst>
          </p:cNvPr>
          <p:cNvSpPr/>
          <p:nvPr/>
        </p:nvSpPr>
        <p:spPr>
          <a:xfrm flipH="1" flipV="1">
            <a:off x="9502271" y="3539898"/>
            <a:ext cx="129540" cy="1212049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2" name="TextBox 111">
            <a:extLst>
              <a:ext uri="{FF2B5EF4-FFF2-40B4-BE49-F238E27FC236}">
                <a16:creationId xmlns:a16="http://schemas.microsoft.com/office/drawing/2014/main" id="{DCA80E67-EA3D-3F50-C8B4-839ABE71B6A2}"/>
              </a:ext>
            </a:extLst>
          </p:cNvPr>
          <p:cNvSpPr txBox="1"/>
          <p:nvPr/>
        </p:nvSpPr>
        <p:spPr>
          <a:xfrm>
            <a:off x="9283919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30%</a:t>
            </a:r>
          </a:p>
        </p:txBody>
      </p:sp>
      <p:sp>
        <p:nvSpPr>
          <p:cNvPr id="67" name="Snip Single Corner Rectangle 46">
            <a:extLst>
              <a:ext uri="{FF2B5EF4-FFF2-40B4-BE49-F238E27FC236}">
                <a16:creationId xmlns:a16="http://schemas.microsoft.com/office/drawing/2014/main" id="{2EEC5997-D80E-88D6-78E8-11DF6B792E1B}"/>
              </a:ext>
            </a:extLst>
          </p:cNvPr>
          <p:cNvSpPr/>
          <p:nvPr/>
        </p:nvSpPr>
        <p:spPr>
          <a:xfrm flipH="1" flipV="1">
            <a:off x="10049789" y="2471511"/>
            <a:ext cx="129540" cy="2280436"/>
          </a:xfrm>
          <a:prstGeom prst="roundRect">
            <a:avLst>
              <a:gd name="adj" fmla="val 29535"/>
            </a:avLst>
          </a:prstGeom>
          <a:solidFill>
            <a:schemeClr val="bg2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3" name="TextBox 112">
            <a:extLst>
              <a:ext uri="{FF2B5EF4-FFF2-40B4-BE49-F238E27FC236}">
                <a16:creationId xmlns:a16="http://schemas.microsoft.com/office/drawing/2014/main" id="{22F64454-C6D2-7884-E45B-2A6D428AB4FD}"/>
              </a:ext>
            </a:extLst>
          </p:cNvPr>
          <p:cNvSpPr txBox="1"/>
          <p:nvPr/>
        </p:nvSpPr>
        <p:spPr>
          <a:xfrm>
            <a:off x="9831354" y="1611435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>
                    <a:alpha val="44000"/>
                  </a:schemeClr>
                </a:solidFill>
              </a:rPr>
              <a:t>80%</a:t>
            </a:r>
          </a:p>
        </p:txBody>
      </p: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AE3387AC-F9F0-98B0-076D-2B4E2B6DE55B}"/>
              </a:ext>
            </a:extLst>
          </p:cNvPr>
          <p:cNvCxnSpPr>
            <a:cxnSpLocks/>
          </p:cNvCxnSpPr>
          <p:nvPr/>
        </p:nvCxnSpPr>
        <p:spPr>
          <a:xfrm flipH="1">
            <a:off x="11279384" y="2373303"/>
            <a:ext cx="0" cy="1919297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576FF298-7797-8E8A-2EBA-7C01DC1B11AF}"/>
              </a:ext>
            </a:extLst>
          </p:cNvPr>
          <p:cNvCxnSpPr>
            <a:cxnSpLocks/>
          </p:cNvCxnSpPr>
          <p:nvPr/>
        </p:nvCxnSpPr>
        <p:spPr>
          <a:xfrm>
            <a:off x="10417626" y="4292600"/>
            <a:ext cx="861758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D5D7DE87-E961-36C4-338C-1653DE3A2A1E}"/>
              </a:ext>
            </a:extLst>
          </p:cNvPr>
          <p:cNvCxnSpPr/>
          <p:nvPr/>
        </p:nvCxnSpPr>
        <p:spPr>
          <a:xfrm flipH="1">
            <a:off x="11041259" y="2337215"/>
            <a:ext cx="476250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60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Freeform 5">
            <a:extLst>
              <a:ext uri="{FF2B5EF4-FFF2-40B4-BE49-F238E27FC236}">
                <a16:creationId xmlns:a16="http://schemas.microsoft.com/office/drawing/2014/main" id="{24FB7309-322B-D686-EAF4-BDE5D53C86B5}"/>
              </a:ext>
            </a:extLst>
          </p:cNvPr>
          <p:cNvSpPr>
            <a:spLocks/>
          </p:cNvSpPr>
          <p:nvPr/>
        </p:nvSpPr>
        <p:spPr bwMode="auto">
          <a:xfrm flipH="1">
            <a:off x="11172126" y="2337214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026" name="TextBox 1025">
            <a:extLst>
              <a:ext uri="{FF2B5EF4-FFF2-40B4-BE49-F238E27FC236}">
                <a16:creationId xmlns:a16="http://schemas.microsoft.com/office/drawing/2014/main" id="{7D14E766-6D0B-2722-7F10-BCF6AB342B26}"/>
              </a:ext>
            </a:extLst>
          </p:cNvPr>
          <p:cNvSpPr txBox="1"/>
          <p:nvPr/>
        </p:nvSpPr>
        <p:spPr>
          <a:xfrm>
            <a:off x="10867844" y="1464182"/>
            <a:ext cx="79819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600" dirty="0">
                <a:solidFill>
                  <a:schemeClr val="accent2"/>
                </a:solidFill>
                <a:latin typeface="+mj-lt"/>
              </a:rPr>
              <a:t>58%</a:t>
            </a:r>
          </a:p>
        </p:txBody>
      </p:sp>
      <p:sp>
        <p:nvSpPr>
          <p:cNvPr id="1027" name="TextBox 1026">
            <a:extLst>
              <a:ext uri="{FF2B5EF4-FFF2-40B4-BE49-F238E27FC236}">
                <a16:creationId xmlns:a16="http://schemas.microsoft.com/office/drawing/2014/main" id="{DCD99288-7504-1BF9-4317-B3CD3045CA08}"/>
              </a:ext>
            </a:extLst>
          </p:cNvPr>
          <p:cNvSpPr txBox="1"/>
          <p:nvPr/>
        </p:nvSpPr>
        <p:spPr>
          <a:xfrm>
            <a:off x="10691226" y="1791303"/>
            <a:ext cx="1151427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Rate Customer</a:t>
            </a:r>
          </a:p>
        </p:txBody>
      </p:sp>
      <p:sp>
        <p:nvSpPr>
          <p:cNvPr id="1126" name="TextBox 1125">
            <a:extLst>
              <a:ext uri="{FF2B5EF4-FFF2-40B4-BE49-F238E27FC236}">
                <a16:creationId xmlns:a16="http://schemas.microsoft.com/office/drawing/2014/main" id="{4B4632B3-1E46-9ECE-C172-0C9EC4AF650E}"/>
              </a:ext>
            </a:extLst>
          </p:cNvPr>
          <p:cNvSpPr txBox="1"/>
          <p:nvPr/>
        </p:nvSpPr>
        <p:spPr>
          <a:xfrm>
            <a:off x="503868" y="5072145"/>
            <a:ext cx="3150214" cy="83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Achieving an NPS of 58% within the first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year, indicating high customer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satisfaction and loyalty.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1044" name="TextBox 1043">
            <a:extLst>
              <a:ext uri="{FF2B5EF4-FFF2-40B4-BE49-F238E27FC236}">
                <a16:creationId xmlns:a16="http://schemas.microsoft.com/office/drawing/2014/main" id="{7ACF8B9E-A489-46F1-70DA-EBCB1685E81B}"/>
              </a:ext>
            </a:extLst>
          </p:cNvPr>
          <p:cNvSpPr txBox="1"/>
          <p:nvPr/>
        </p:nvSpPr>
        <p:spPr>
          <a:xfrm>
            <a:off x="4829874" y="5912286"/>
            <a:ext cx="765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solidFill>
                  <a:schemeClr val="bg2"/>
                </a:solidFill>
                <a:latin typeface="+mj-lt"/>
              </a:rPr>
              <a:t>18%</a:t>
            </a:r>
          </a:p>
        </p:txBody>
      </p:sp>
      <p:sp>
        <p:nvSpPr>
          <p:cNvPr id="1043" name="TextBox 1042">
            <a:extLst>
              <a:ext uri="{FF2B5EF4-FFF2-40B4-BE49-F238E27FC236}">
                <a16:creationId xmlns:a16="http://schemas.microsoft.com/office/drawing/2014/main" id="{7E7E636B-3155-819E-37C7-D5633AFC5054}"/>
              </a:ext>
            </a:extLst>
          </p:cNvPr>
          <p:cNvSpPr txBox="1"/>
          <p:nvPr/>
        </p:nvSpPr>
        <p:spPr>
          <a:xfrm>
            <a:off x="4160155" y="5966147"/>
            <a:ext cx="59713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100" dirty="0">
                <a:solidFill>
                  <a:schemeClr val="bg2"/>
                </a:solidFill>
              </a:rPr>
              <a:t>0-6</a:t>
            </a:r>
          </a:p>
        </p:txBody>
      </p:sp>
      <p:sp>
        <p:nvSpPr>
          <p:cNvPr id="1050" name="Rounded Rectangle 105">
            <a:extLst>
              <a:ext uri="{FF2B5EF4-FFF2-40B4-BE49-F238E27FC236}">
                <a16:creationId xmlns:a16="http://schemas.microsoft.com/office/drawing/2014/main" id="{73CC6F67-B76D-757E-942F-D38A877C0FA7}"/>
              </a:ext>
            </a:extLst>
          </p:cNvPr>
          <p:cNvSpPr/>
          <p:nvPr/>
        </p:nvSpPr>
        <p:spPr>
          <a:xfrm>
            <a:off x="4171386" y="5970024"/>
            <a:ext cx="574676" cy="253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52" name="TextBox 1051">
            <a:extLst>
              <a:ext uri="{FF2B5EF4-FFF2-40B4-BE49-F238E27FC236}">
                <a16:creationId xmlns:a16="http://schemas.microsoft.com/office/drawing/2014/main" id="{44BF5EA3-6285-6B48-EBA7-EB3F283F6382}"/>
              </a:ext>
            </a:extLst>
          </p:cNvPr>
          <p:cNvSpPr txBox="1"/>
          <p:nvPr/>
        </p:nvSpPr>
        <p:spPr>
          <a:xfrm>
            <a:off x="7022468" y="5912286"/>
            <a:ext cx="765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solidFill>
                  <a:schemeClr val="bg2"/>
                </a:solidFill>
                <a:latin typeface="+mj-lt"/>
              </a:rPr>
              <a:t>14%</a:t>
            </a:r>
          </a:p>
        </p:txBody>
      </p:sp>
      <p:sp>
        <p:nvSpPr>
          <p:cNvPr id="1053" name="TextBox 1052">
            <a:extLst>
              <a:ext uri="{FF2B5EF4-FFF2-40B4-BE49-F238E27FC236}">
                <a16:creationId xmlns:a16="http://schemas.microsoft.com/office/drawing/2014/main" id="{7DA564C0-9142-78A7-22FF-171D31BA0A22}"/>
              </a:ext>
            </a:extLst>
          </p:cNvPr>
          <p:cNvSpPr txBox="1"/>
          <p:nvPr/>
        </p:nvSpPr>
        <p:spPr>
          <a:xfrm>
            <a:off x="6352749" y="5966147"/>
            <a:ext cx="59713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100" dirty="0">
                <a:solidFill>
                  <a:schemeClr val="bg2"/>
                </a:solidFill>
              </a:rPr>
              <a:t>7-8</a:t>
            </a:r>
          </a:p>
        </p:txBody>
      </p:sp>
      <p:sp>
        <p:nvSpPr>
          <p:cNvPr id="1054" name="Rounded Rectangle 105">
            <a:extLst>
              <a:ext uri="{FF2B5EF4-FFF2-40B4-BE49-F238E27FC236}">
                <a16:creationId xmlns:a16="http://schemas.microsoft.com/office/drawing/2014/main" id="{E6E32000-1CC2-8514-AAE4-1EF8B3C65A6E}"/>
              </a:ext>
            </a:extLst>
          </p:cNvPr>
          <p:cNvSpPr/>
          <p:nvPr/>
        </p:nvSpPr>
        <p:spPr>
          <a:xfrm>
            <a:off x="6363980" y="5970024"/>
            <a:ext cx="574676" cy="253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55" name="TextBox 1054">
            <a:extLst>
              <a:ext uri="{FF2B5EF4-FFF2-40B4-BE49-F238E27FC236}">
                <a16:creationId xmlns:a16="http://schemas.microsoft.com/office/drawing/2014/main" id="{367860AC-7051-91E2-5C85-55D8677CE3E6}"/>
              </a:ext>
            </a:extLst>
          </p:cNvPr>
          <p:cNvSpPr txBox="1"/>
          <p:nvPr/>
        </p:nvSpPr>
        <p:spPr>
          <a:xfrm>
            <a:off x="9215061" y="5912286"/>
            <a:ext cx="765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solidFill>
                  <a:schemeClr val="bg2"/>
                </a:solidFill>
                <a:latin typeface="+mj-lt"/>
              </a:rPr>
              <a:t>110%</a:t>
            </a:r>
          </a:p>
        </p:txBody>
      </p:sp>
      <p:sp>
        <p:nvSpPr>
          <p:cNvPr id="1056" name="TextBox 1055">
            <a:extLst>
              <a:ext uri="{FF2B5EF4-FFF2-40B4-BE49-F238E27FC236}">
                <a16:creationId xmlns:a16="http://schemas.microsoft.com/office/drawing/2014/main" id="{C06C25E4-9133-1FD5-534E-8B0603723E80}"/>
              </a:ext>
            </a:extLst>
          </p:cNvPr>
          <p:cNvSpPr txBox="1"/>
          <p:nvPr/>
        </p:nvSpPr>
        <p:spPr>
          <a:xfrm>
            <a:off x="8545342" y="5966147"/>
            <a:ext cx="59713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100" dirty="0">
                <a:solidFill>
                  <a:schemeClr val="bg2"/>
                </a:solidFill>
              </a:rPr>
              <a:t>9-10</a:t>
            </a:r>
          </a:p>
        </p:txBody>
      </p:sp>
      <p:sp>
        <p:nvSpPr>
          <p:cNvPr id="1057" name="Rounded Rectangle 105">
            <a:extLst>
              <a:ext uri="{FF2B5EF4-FFF2-40B4-BE49-F238E27FC236}">
                <a16:creationId xmlns:a16="http://schemas.microsoft.com/office/drawing/2014/main" id="{F48A2F94-1277-BAD7-E030-CC65E6FFF908}"/>
              </a:ext>
            </a:extLst>
          </p:cNvPr>
          <p:cNvSpPr/>
          <p:nvPr/>
        </p:nvSpPr>
        <p:spPr>
          <a:xfrm>
            <a:off x="8556573" y="5970024"/>
            <a:ext cx="574676" cy="253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81" name="Snip Single Corner Rectangle 46">
            <a:extLst>
              <a:ext uri="{FF2B5EF4-FFF2-40B4-BE49-F238E27FC236}">
                <a16:creationId xmlns:a16="http://schemas.microsoft.com/office/drawing/2014/main" id="{14AEA503-1458-E641-9576-D884F56A5C2F}"/>
              </a:ext>
            </a:extLst>
          </p:cNvPr>
          <p:cNvSpPr/>
          <p:nvPr/>
        </p:nvSpPr>
        <p:spPr>
          <a:xfrm flipH="1" flipV="1">
            <a:off x="3257184" y="3063841"/>
            <a:ext cx="1083948" cy="1273209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82" name="Rounded Rectangle 76">
            <a:extLst>
              <a:ext uri="{FF2B5EF4-FFF2-40B4-BE49-F238E27FC236}">
                <a16:creationId xmlns:a16="http://schemas.microsoft.com/office/drawing/2014/main" id="{28CBDA68-A6D6-256A-F086-7D387DBBDE65}"/>
              </a:ext>
            </a:extLst>
          </p:cNvPr>
          <p:cNvSpPr/>
          <p:nvPr/>
        </p:nvSpPr>
        <p:spPr>
          <a:xfrm>
            <a:off x="2649508" y="3661081"/>
            <a:ext cx="1266825" cy="285857"/>
          </a:xfrm>
          <a:prstGeom prst="roundRect">
            <a:avLst>
              <a:gd name="adj" fmla="val 50000"/>
            </a:avLst>
          </a:prstGeom>
          <a:gradFill>
            <a:gsLst>
              <a:gs pos="11000">
                <a:schemeClr val="accent1"/>
              </a:gs>
              <a:gs pos="100000">
                <a:schemeClr val="accent2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84" name="TextBox 1083">
            <a:extLst>
              <a:ext uri="{FF2B5EF4-FFF2-40B4-BE49-F238E27FC236}">
                <a16:creationId xmlns:a16="http://schemas.microsoft.com/office/drawing/2014/main" id="{D008B2D3-9D5B-AA61-3823-7EDE240D2C32}"/>
              </a:ext>
            </a:extLst>
          </p:cNvPr>
          <p:cNvSpPr txBox="1"/>
          <p:nvPr/>
        </p:nvSpPr>
        <p:spPr>
          <a:xfrm>
            <a:off x="2579020" y="3688593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00" dirty="0">
                <a:solidFill>
                  <a:schemeClr val="bg2"/>
                </a:solidFill>
              </a:rPr>
              <a:t>NPS</a:t>
            </a:r>
            <a:endParaRPr lang="en-GB" sz="900" dirty="0">
              <a:solidFill>
                <a:schemeClr val="bg2"/>
              </a:solidFill>
            </a:endParaRPr>
          </a:p>
        </p:txBody>
      </p:sp>
      <p:grpSp>
        <p:nvGrpSpPr>
          <p:cNvPr id="1085" name="Group 1084">
            <a:extLst>
              <a:ext uri="{FF2B5EF4-FFF2-40B4-BE49-F238E27FC236}">
                <a16:creationId xmlns:a16="http://schemas.microsoft.com/office/drawing/2014/main" id="{C6BC13B6-4687-A9AD-F62C-1E4A730CA11C}"/>
              </a:ext>
            </a:extLst>
          </p:cNvPr>
          <p:cNvGrpSpPr/>
          <p:nvPr/>
        </p:nvGrpSpPr>
        <p:grpSpPr>
          <a:xfrm>
            <a:off x="3483746" y="3545944"/>
            <a:ext cx="514902" cy="514902"/>
            <a:chOff x="3502218" y="4283237"/>
            <a:chExt cx="345882" cy="345882"/>
          </a:xfrm>
        </p:grpSpPr>
        <p:sp>
          <p:nvSpPr>
            <p:cNvPr id="1086" name="Oval 1085">
              <a:extLst>
                <a:ext uri="{FF2B5EF4-FFF2-40B4-BE49-F238E27FC236}">
                  <a16:creationId xmlns:a16="http://schemas.microsoft.com/office/drawing/2014/main" id="{D7849710-6696-B300-94DD-1E7C5351C276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87" name="Oval 1086">
              <a:extLst>
                <a:ext uri="{FF2B5EF4-FFF2-40B4-BE49-F238E27FC236}">
                  <a16:creationId xmlns:a16="http://schemas.microsoft.com/office/drawing/2014/main" id="{0FD03B31-67F8-8A68-0BA8-F39C1AA0B138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95" name="Oval 1094">
              <a:extLst>
                <a:ext uri="{FF2B5EF4-FFF2-40B4-BE49-F238E27FC236}">
                  <a16:creationId xmlns:a16="http://schemas.microsoft.com/office/drawing/2014/main" id="{65C4C03B-0E70-BEBC-1E52-11E0F6B356ED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96" name="Oval 1095">
              <a:extLst>
                <a:ext uri="{FF2B5EF4-FFF2-40B4-BE49-F238E27FC236}">
                  <a16:creationId xmlns:a16="http://schemas.microsoft.com/office/drawing/2014/main" id="{F85147F3-7A11-913B-9AF4-499E2FBCD78F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97" name="Oval 1096">
              <a:extLst>
                <a:ext uri="{FF2B5EF4-FFF2-40B4-BE49-F238E27FC236}">
                  <a16:creationId xmlns:a16="http://schemas.microsoft.com/office/drawing/2014/main" id="{158F0906-F139-221D-7A8A-F86725562BAE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105" name="TextBox 1104">
            <a:extLst>
              <a:ext uri="{FF2B5EF4-FFF2-40B4-BE49-F238E27FC236}">
                <a16:creationId xmlns:a16="http://schemas.microsoft.com/office/drawing/2014/main" id="{0B0CC7C6-8647-AB0D-A406-727D705A40E9}"/>
              </a:ext>
            </a:extLst>
          </p:cNvPr>
          <p:cNvSpPr txBox="1"/>
          <p:nvPr/>
        </p:nvSpPr>
        <p:spPr>
          <a:xfrm>
            <a:off x="3372489" y="3125365"/>
            <a:ext cx="9344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accent2"/>
                </a:solidFill>
                <a:latin typeface="+mj-lt"/>
              </a:rPr>
              <a:t>58%</a:t>
            </a:r>
            <a:endParaRPr lang="en-GB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120" name="TextBox 1119">
            <a:extLst>
              <a:ext uri="{FF2B5EF4-FFF2-40B4-BE49-F238E27FC236}">
                <a16:creationId xmlns:a16="http://schemas.microsoft.com/office/drawing/2014/main" id="{CD4D16F4-F5A0-917E-1137-22CFB3752717}"/>
              </a:ext>
            </a:extLst>
          </p:cNvPr>
          <p:cNvSpPr txBox="1"/>
          <p:nvPr/>
        </p:nvSpPr>
        <p:spPr>
          <a:xfrm>
            <a:off x="4347515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0</a:t>
            </a:r>
          </a:p>
        </p:txBody>
      </p:sp>
      <p:sp>
        <p:nvSpPr>
          <p:cNvPr id="1121" name="TextBox 1120">
            <a:extLst>
              <a:ext uri="{FF2B5EF4-FFF2-40B4-BE49-F238E27FC236}">
                <a16:creationId xmlns:a16="http://schemas.microsoft.com/office/drawing/2014/main" id="{81729D6C-88BC-EDC9-D38F-5B2E43BC1D39}"/>
              </a:ext>
            </a:extLst>
          </p:cNvPr>
          <p:cNvSpPr txBox="1"/>
          <p:nvPr/>
        </p:nvSpPr>
        <p:spPr>
          <a:xfrm>
            <a:off x="4894946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1</a:t>
            </a:r>
          </a:p>
        </p:txBody>
      </p:sp>
      <p:sp>
        <p:nvSpPr>
          <p:cNvPr id="1122" name="TextBox 1121">
            <a:extLst>
              <a:ext uri="{FF2B5EF4-FFF2-40B4-BE49-F238E27FC236}">
                <a16:creationId xmlns:a16="http://schemas.microsoft.com/office/drawing/2014/main" id="{324B0269-27A5-A6C6-A3CB-957B3165AC7A}"/>
              </a:ext>
            </a:extLst>
          </p:cNvPr>
          <p:cNvSpPr txBox="1"/>
          <p:nvPr/>
        </p:nvSpPr>
        <p:spPr>
          <a:xfrm>
            <a:off x="5442377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2</a:t>
            </a:r>
          </a:p>
        </p:txBody>
      </p:sp>
      <p:sp>
        <p:nvSpPr>
          <p:cNvPr id="1123" name="TextBox 1122">
            <a:extLst>
              <a:ext uri="{FF2B5EF4-FFF2-40B4-BE49-F238E27FC236}">
                <a16:creationId xmlns:a16="http://schemas.microsoft.com/office/drawing/2014/main" id="{1D2430BC-9CF7-7EE1-7CA1-FE8442B2EB34}"/>
              </a:ext>
            </a:extLst>
          </p:cNvPr>
          <p:cNvSpPr txBox="1"/>
          <p:nvPr/>
        </p:nvSpPr>
        <p:spPr>
          <a:xfrm>
            <a:off x="5989808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3</a:t>
            </a:r>
          </a:p>
        </p:txBody>
      </p:sp>
      <p:sp>
        <p:nvSpPr>
          <p:cNvPr id="1124" name="TextBox 1123">
            <a:extLst>
              <a:ext uri="{FF2B5EF4-FFF2-40B4-BE49-F238E27FC236}">
                <a16:creationId xmlns:a16="http://schemas.microsoft.com/office/drawing/2014/main" id="{B460A0C0-5069-A58A-101C-BD4B348BA9C9}"/>
              </a:ext>
            </a:extLst>
          </p:cNvPr>
          <p:cNvSpPr txBox="1"/>
          <p:nvPr/>
        </p:nvSpPr>
        <p:spPr>
          <a:xfrm>
            <a:off x="6537239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4</a:t>
            </a:r>
          </a:p>
        </p:txBody>
      </p:sp>
      <p:sp>
        <p:nvSpPr>
          <p:cNvPr id="1125" name="TextBox 1124">
            <a:extLst>
              <a:ext uri="{FF2B5EF4-FFF2-40B4-BE49-F238E27FC236}">
                <a16:creationId xmlns:a16="http://schemas.microsoft.com/office/drawing/2014/main" id="{E5E7557A-86FF-18F4-98EC-CF48E94D987A}"/>
              </a:ext>
            </a:extLst>
          </p:cNvPr>
          <p:cNvSpPr txBox="1"/>
          <p:nvPr/>
        </p:nvSpPr>
        <p:spPr>
          <a:xfrm>
            <a:off x="7084670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5</a:t>
            </a:r>
          </a:p>
        </p:txBody>
      </p:sp>
      <p:sp>
        <p:nvSpPr>
          <p:cNvPr id="1127" name="TextBox 1126">
            <a:extLst>
              <a:ext uri="{FF2B5EF4-FFF2-40B4-BE49-F238E27FC236}">
                <a16:creationId xmlns:a16="http://schemas.microsoft.com/office/drawing/2014/main" id="{3D837209-D88C-AFE2-31B5-E3689B141E67}"/>
              </a:ext>
            </a:extLst>
          </p:cNvPr>
          <p:cNvSpPr txBox="1"/>
          <p:nvPr/>
        </p:nvSpPr>
        <p:spPr>
          <a:xfrm>
            <a:off x="7632101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6</a:t>
            </a:r>
          </a:p>
        </p:txBody>
      </p:sp>
      <p:sp>
        <p:nvSpPr>
          <p:cNvPr id="1128" name="TextBox 1127">
            <a:extLst>
              <a:ext uri="{FF2B5EF4-FFF2-40B4-BE49-F238E27FC236}">
                <a16:creationId xmlns:a16="http://schemas.microsoft.com/office/drawing/2014/main" id="{9CA9F63D-CB51-C533-EFAA-F0E88046CDC1}"/>
              </a:ext>
            </a:extLst>
          </p:cNvPr>
          <p:cNvSpPr txBox="1"/>
          <p:nvPr/>
        </p:nvSpPr>
        <p:spPr>
          <a:xfrm>
            <a:off x="8179532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7</a:t>
            </a:r>
          </a:p>
        </p:txBody>
      </p:sp>
      <p:sp>
        <p:nvSpPr>
          <p:cNvPr id="1129" name="TextBox 1128">
            <a:extLst>
              <a:ext uri="{FF2B5EF4-FFF2-40B4-BE49-F238E27FC236}">
                <a16:creationId xmlns:a16="http://schemas.microsoft.com/office/drawing/2014/main" id="{8A9114CB-99AA-6CA0-6DD3-70348D303E03}"/>
              </a:ext>
            </a:extLst>
          </p:cNvPr>
          <p:cNvSpPr txBox="1"/>
          <p:nvPr/>
        </p:nvSpPr>
        <p:spPr>
          <a:xfrm>
            <a:off x="8726963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8</a:t>
            </a:r>
          </a:p>
        </p:txBody>
      </p:sp>
      <p:sp>
        <p:nvSpPr>
          <p:cNvPr id="1130" name="TextBox 1129">
            <a:extLst>
              <a:ext uri="{FF2B5EF4-FFF2-40B4-BE49-F238E27FC236}">
                <a16:creationId xmlns:a16="http://schemas.microsoft.com/office/drawing/2014/main" id="{F165F4B6-7944-D265-1B7A-5167F5669B3A}"/>
              </a:ext>
            </a:extLst>
          </p:cNvPr>
          <p:cNvSpPr txBox="1"/>
          <p:nvPr/>
        </p:nvSpPr>
        <p:spPr>
          <a:xfrm>
            <a:off x="9274394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9</a:t>
            </a:r>
          </a:p>
        </p:txBody>
      </p:sp>
      <p:sp>
        <p:nvSpPr>
          <p:cNvPr id="1131" name="TextBox 1130">
            <a:extLst>
              <a:ext uri="{FF2B5EF4-FFF2-40B4-BE49-F238E27FC236}">
                <a16:creationId xmlns:a16="http://schemas.microsoft.com/office/drawing/2014/main" id="{D20B3857-3BE2-00D9-0648-BD736C6D65E3}"/>
              </a:ext>
            </a:extLst>
          </p:cNvPr>
          <p:cNvSpPr txBox="1"/>
          <p:nvPr/>
        </p:nvSpPr>
        <p:spPr>
          <a:xfrm>
            <a:off x="9821829" y="4829071"/>
            <a:ext cx="5971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000" dirty="0">
                <a:solidFill>
                  <a:schemeClr val="bg2"/>
                </a:solidFill>
              </a:rPr>
              <a:t>10</a:t>
            </a:r>
          </a:p>
        </p:txBody>
      </p:sp>
      <p:sp>
        <p:nvSpPr>
          <p:cNvPr id="1133" name="TextBox 1132">
            <a:extLst>
              <a:ext uri="{FF2B5EF4-FFF2-40B4-BE49-F238E27FC236}">
                <a16:creationId xmlns:a16="http://schemas.microsoft.com/office/drawing/2014/main" id="{9A35667C-7074-99ED-7357-CEC9CBF576C2}"/>
              </a:ext>
            </a:extLst>
          </p:cNvPr>
          <p:cNvSpPr txBox="1"/>
          <p:nvPr/>
        </p:nvSpPr>
        <p:spPr>
          <a:xfrm>
            <a:off x="270312" y="1273397"/>
            <a:ext cx="1302782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KPI</a:t>
            </a:r>
          </a:p>
        </p:txBody>
      </p:sp>
      <p:sp>
        <p:nvSpPr>
          <p:cNvPr id="1134" name="Rounded Rectangle 105">
            <a:extLst>
              <a:ext uri="{FF2B5EF4-FFF2-40B4-BE49-F238E27FC236}">
                <a16:creationId xmlns:a16="http://schemas.microsoft.com/office/drawing/2014/main" id="{083D9419-76E2-58DA-697E-53AB2E5947D2}"/>
              </a:ext>
            </a:extLst>
          </p:cNvPr>
          <p:cNvSpPr/>
          <p:nvPr/>
        </p:nvSpPr>
        <p:spPr>
          <a:xfrm>
            <a:off x="634365" y="1330546"/>
            <a:ext cx="574676" cy="253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136" name="Straight Connector 1135">
            <a:extLst>
              <a:ext uri="{FF2B5EF4-FFF2-40B4-BE49-F238E27FC236}">
                <a16:creationId xmlns:a16="http://schemas.microsoft.com/office/drawing/2014/main" id="{F181CC64-A20D-7789-2613-AC2CEE535325}"/>
              </a:ext>
            </a:extLst>
          </p:cNvPr>
          <p:cNvCxnSpPr>
            <a:cxnSpLocks/>
          </p:cNvCxnSpPr>
          <p:nvPr/>
        </p:nvCxnSpPr>
        <p:spPr>
          <a:xfrm flipH="1" flipV="1">
            <a:off x="-1401909" y="2687269"/>
            <a:ext cx="891655" cy="75704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7" name="Straight Connector 1136">
            <a:extLst>
              <a:ext uri="{FF2B5EF4-FFF2-40B4-BE49-F238E27FC236}">
                <a16:creationId xmlns:a16="http://schemas.microsoft.com/office/drawing/2014/main" id="{499D7796-F5D1-9004-77D4-8460A8015780}"/>
              </a:ext>
            </a:extLst>
          </p:cNvPr>
          <p:cNvCxnSpPr>
            <a:cxnSpLocks/>
          </p:cNvCxnSpPr>
          <p:nvPr/>
        </p:nvCxnSpPr>
        <p:spPr>
          <a:xfrm flipH="1">
            <a:off x="-511844" y="3440819"/>
            <a:ext cx="1312182" cy="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8" name="Oval 1137">
            <a:extLst>
              <a:ext uri="{FF2B5EF4-FFF2-40B4-BE49-F238E27FC236}">
                <a16:creationId xmlns:a16="http://schemas.microsoft.com/office/drawing/2014/main" id="{659E7D05-DCCC-96F3-1B7C-4B0E812FE3F2}"/>
              </a:ext>
            </a:extLst>
          </p:cNvPr>
          <p:cNvSpPr/>
          <p:nvPr/>
        </p:nvSpPr>
        <p:spPr>
          <a:xfrm flipH="1">
            <a:off x="1320947" y="3862862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139" name="Straight Connector 1138">
            <a:extLst>
              <a:ext uri="{FF2B5EF4-FFF2-40B4-BE49-F238E27FC236}">
                <a16:creationId xmlns:a16="http://schemas.microsoft.com/office/drawing/2014/main" id="{07AA8D96-6DA7-180A-34F8-AC27BCDACE3C}"/>
              </a:ext>
            </a:extLst>
          </p:cNvPr>
          <p:cNvCxnSpPr>
            <a:cxnSpLocks/>
          </p:cNvCxnSpPr>
          <p:nvPr/>
        </p:nvCxnSpPr>
        <p:spPr>
          <a:xfrm flipH="1" flipV="1">
            <a:off x="799431" y="3440904"/>
            <a:ext cx="564356" cy="45720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40" name="Oval 1139">
            <a:extLst>
              <a:ext uri="{FF2B5EF4-FFF2-40B4-BE49-F238E27FC236}">
                <a16:creationId xmlns:a16="http://schemas.microsoft.com/office/drawing/2014/main" id="{68E6EBB6-7DDB-EFAF-00F1-1E012B08DBEB}"/>
              </a:ext>
            </a:extLst>
          </p:cNvPr>
          <p:cNvSpPr/>
          <p:nvPr/>
        </p:nvSpPr>
        <p:spPr>
          <a:xfrm>
            <a:off x="10595600" y="-1332422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41" name="Oval 1140">
            <a:extLst>
              <a:ext uri="{FF2B5EF4-FFF2-40B4-BE49-F238E27FC236}">
                <a16:creationId xmlns:a16="http://schemas.microsoft.com/office/drawing/2014/main" id="{C5256FA4-D9C7-B325-5D1C-D9DE2AB7FEA7}"/>
              </a:ext>
            </a:extLst>
          </p:cNvPr>
          <p:cNvSpPr/>
          <p:nvPr/>
        </p:nvSpPr>
        <p:spPr>
          <a:xfrm>
            <a:off x="-1938421" y="5662293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TextBox 13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7CFC34C9-888A-7DDD-4220-AC953EC92385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5" name="TextBox 1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1C04D5AA-52A1-0FC4-043D-F636B585958B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16" name="TextBox 15">
            <a:hlinkClick r:id="rId2" action="ppaction://hlinksldjump"/>
            <a:extLst>
              <a:ext uri="{FF2B5EF4-FFF2-40B4-BE49-F238E27FC236}">
                <a16:creationId xmlns:a16="http://schemas.microsoft.com/office/drawing/2014/main" id="{DF50005C-9F18-4898-3BA8-18B49CA5BABD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17" name="TextBox 16">
            <a:hlinkClick r:id="rId3" action="ppaction://hlinksldjump"/>
            <a:extLst>
              <a:ext uri="{FF2B5EF4-FFF2-40B4-BE49-F238E27FC236}">
                <a16:creationId xmlns:a16="http://schemas.microsoft.com/office/drawing/2014/main" id="{5BB81562-FBE1-A3A3-240A-98601522452B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19" name="TextBox 18">
            <a:hlinkClick r:id="rId4" action="ppaction://hlinksldjump"/>
            <a:extLst>
              <a:ext uri="{FF2B5EF4-FFF2-40B4-BE49-F238E27FC236}">
                <a16:creationId xmlns:a16="http://schemas.microsoft.com/office/drawing/2014/main" id="{CC56CA39-ED8F-5D92-2D61-61B4921E5B7E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3F8625E4-5189-0B02-1A59-ACC963CC896A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1" name="Group 12">
            <a:extLst>
              <a:ext uri="{FF2B5EF4-FFF2-40B4-BE49-F238E27FC236}">
                <a16:creationId xmlns:a16="http://schemas.microsoft.com/office/drawing/2014/main" id="{ACE8A8D4-0260-3BBE-22D5-1F310475C8DD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22" name="Freeform 13">
              <a:extLst>
                <a:ext uri="{FF2B5EF4-FFF2-40B4-BE49-F238E27FC236}">
                  <a16:creationId xmlns:a16="http://schemas.microsoft.com/office/drawing/2014/main" id="{163862AD-36FC-78A5-AB4F-0A6A9DB57A6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3" name="Line 14">
              <a:extLst>
                <a:ext uri="{FF2B5EF4-FFF2-40B4-BE49-F238E27FC236}">
                  <a16:creationId xmlns:a16="http://schemas.microsoft.com/office/drawing/2014/main" id="{45C08EF1-B824-44C0-72BA-C2E6C520380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4" name="Rectangle: Rounded Corners 34">
            <a:extLst>
              <a:ext uri="{FF2B5EF4-FFF2-40B4-BE49-F238E27FC236}">
                <a16:creationId xmlns:a16="http://schemas.microsoft.com/office/drawing/2014/main" id="{33F7EF51-15DB-E9C9-CA98-AEE235EC6F0F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5" name="TextBox 24">
            <a:hlinkClick r:id="rId5" action="ppaction://hlinksldjump"/>
            <a:extLst>
              <a:ext uri="{FF2B5EF4-FFF2-40B4-BE49-F238E27FC236}">
                <a16:creationId xmlns:a16="http://schemas.microsoft.com/office/drawing/2014/main" id="{95C64CC1-77A0-CEFF-AAFD-127ED8B8E890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505665641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Picture Placeholder 61">
            <a:extLst>
              <a:ext uri="{FF2B5EF4-FFF2-40B4-BE49-F238E27FC236}">
                <a16:creationId xmlns:a16="http://schemas.microsoft.com/office/drawing/2014/main" id="{B4226CE9-71EE-4F68-F370-4F2C4B8EB02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18733FA-0F20-924D-025F-D04478E90315}"/>
              </a:ext>
            </a:extLst>
          </p:cNvPr>
          <p:cNvSpPr txBox="1"/>
          <p:nvPr/>
        </p:nvSpPr>
        <p:spPr>
          <a:xfrm>
            <a:off x="7319963" y="4454525"/>
            <a:ext cx="399070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Compliance</a:t>
            </a:r>
          </a:p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Audit score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DCA154E-53E4-8494-A3C2-7F102582C675}"/>
              </a:ext>
            </a:extLst>
          </p:cNvPr>
          <p:cNvSpPr txBox="1"/>
          <p:nvPr/>
        </p:nvSpPr>
        <p:spPr>
          <a:xfrm>
            <a:off x="10472989" y="4335327"/>
            <a:ext cx="1302782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KPI</a:t>
            </a:r>
          </a:p>
        </p:txBody>
      </p:sp>
      <p:sp>
        <p:nvSpPr>
          <p:cNvPr id="16" name="Rounded Rectangle 105">
            <a:extLst>
              <a:ext uri="{FF2B5EF4-FFF2-40B4-BE49-F238E27FC236}">
                <a16:creationId xmlns:a16="http://schemas.microsoft.com/office/drawing/2014/main" id="{2AB0DE21-52E6-DBF3-D2EB-3D4903D9DCF7}"/>
              </a:ext>
            </a:extLst>
          </p:cNvPr>
          <p:cNvSpPr/>
          <p:nvPr/>
        </p:nvSpPr>
        <p:spPr>
          <a:xfrm>
            <a:off x="10837042" y="4392476"/>
            <a:ext cx="574676" cy="253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02307C4-BD39-D908-2E43-0412F4E2DAD2}"/>
              </a:ext>
            </a:extLst>
          </p:cNvPr>
          <p:cNvSpPr txBox="1"/>
          <p:nvPr/>
        </p:nvSpPr>
        <p:spPr>
          <a:xfrm>
            <a:off x="2741790" y="4795465"/>
            <a:ext cx="4097160" cy="83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Achieving a compliance audit score of 95%,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indicating adherence to industry standards and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regulations.</a:t>
            </a:r>
            <a:endParaRPr lang="en-GB" sz="1100" dirty="0">
              <a:solidFill>
                <a:schemeClr val="bg2"/>
              </a:solidFill>
            </a:endParaRP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4564B37D-F591-334E-2AA0-84CAC234A984}"/>
              </a:ext>
            </a:extLst>
          </p:cNvPr>
          <p:cNvCxnSpPr>
            <a:cxnSpLocks/>
          </p:cNvCxnSpPr>
          <p:nvPr/>
        </p:nvCxnSpPr>
        <p:spPr>
          <a:xfrm rot="10800000" flipH="1">
            <a:off x="1397451" y="2667207"/>
            <a:ext cx="0" cy="1919297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71171107-9B7B-868F-7280-EA3B3CD45766}"/>
              </a:ext>
            </a:extLst>
          </p:cNvPr>
          <p:cNvCxnSpPr>
            <a:cxnSpLocks/>
          </p:cNvCxnSpPr>
          <p:nvPr/>
        </p:nvCxnSpPr>
        <p:spPr>
          <a:xfrm flipH="1">
            <a:off x="1397451" y="2667207"/>
            <a:ext cx="1374778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4F89DDC1-7E16-D9B8-FF82-81805B4FB329}"/>
              </a:ext>
            </a:extLst>
          </p:cNvPr>
          <p:cNvCxnSpPr/>
          <p:nvPr/>
        </p:nvCxnSpPr>
        <p:spPr>
          <a:xfrm rot="10800000" flipH="1">
            <a:off x="1159326" y="4622592"/>
            <a:ext cx="476250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60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Freeform 5">
            <a:extLst>
              <a:ext uri="{FF2B5EF4-FFF2-40B4-BE49-F238E27FC236}">
                <a16:creationId xmlns:a16="http://schemas.microsoft.com/office/drawing/2014/main" id="{C7E3F11B-7595-F7F1-569A-33A4293FC96B}"/>
              </a:ext>
            </a:extLst>
          </p:cNvPr>
          <p:cNvSpPr>
            <a:spLocks/>
          </p:cNvSpPr>
          <p:nvPr/>
        </p:nvSpPr>
        <p:spPr bwMode="auto">
          <a:xfrm rot="10800000" flipH="1">
            <a:off x="1290192" y="4514656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0BA54F2-E1DB-9502-27A8-2DC39AA98B5F}"/>
              </a:ext>
            </a:extLst>
          </p:cNvPr>
          <p:cNvSpPr txBox="1"/>
          <p:nvPr/>
        </p:nvSpPr>
        <p:spPr>
          <a:xfrm>
            <a:off x="1076144" y="4969382"/>
            <a:ext cx="79819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600" dirty="0">
                <a:solidFill>
                  <a:schemeClr val="accent2"/>
                </a:solidFill>
                <a:latin typeface="+mj-lt"/>
              </a:rPr>
              <a:t>95%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8B657CC-3E25-45FF-1175-A6AD80639870}"/>
              </a:ext>
            </a:extLst>
          </p:cNvPr>
          <p:cNvSpPr txBox="1"/>
          <p:nvPr/>
        </p:nvSpPr>
        <p:spPr>
          <a:xfrm>
            <a:off x="899526" y="5296503"/>
            <a:ext cx="1151427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Customer Score</a:t>
            </a:r>
          </a:p>
        </p:txBody>
      </p:sp>
      <p:sp>
        <p:nvSpPr>
          <p:cNvPr id="27" name="Snip Single Corner Rectangle 46">
            <a:extLst>
              <a:ext uri="{FF2B5EF4-FFF2-40B4-BE49-F238E27FC236}">
                <a16:creationId xmlns:a16="http://schemas.microsoft.com/office/drawing/2014/main" id="{09D5792C-08B7-96FF-0931-7692B6709B27}"/>
              </a:ext>
            </a:extLst>
          </p:cNvPr>
          <p:cNvSpPr/>
          <p:nvPr/>
        </p:nvSpPr>
        <p:spPr>
          <a:xfrm flipH="1" flipV="1">
            <a:off x="5556250" y="2094579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Snip Single Corner Rectangle 49">
            <a:extLst>
              <a:ext uri="{FF2B5EF4-FFF2-40B4-BE49-F238E27FC236}">
                <a16:creationId xmlns:a16="http://schemas.microsoft.com/office/drawing/2014/main" id="{228A00D5-2576-7CAF-69CA-652C88F06B35}"/>
              </a:ext>
            </a:extLst>
          </p:cNvPr>
          <p:cNvSpPr/>
          <p:nvPr/>
        </p:nvSpPr>
        <p:spPr>
          <a:xfrm flipH="1" flipV="1">
            <a:off x="5647703" y="2565400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C1FB749B-BEF3-8908-847A-49F2160FF2EE}"/>
              </a:ext>
            </a:extLst>
          </p:cNvPr>
          <p:cNvSpPr txBox="1"/>
          <p:nvPr/>
        </p:nvSpPr>
        <p:spPr>
          <a:xfrm>
            <a:off x="5755619" y="2901444"/>
            <a:ext cx="1085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dirty="0">
                <a:solidFill>
                  <a:schemeClr val="bg2"/>
                </a:solidFill>
                <a:latin typeface="+mj-lt"/>
              </a:rPr>
              <a:t>35++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F59A378-03CC-38D7-B867-667FFA25D1FC}"/>
              </a:ext>
            </a:extLst>
          </p:cNvPr>
          <p:cNvSpPr txBox="1"/>
          <p:nvPr/>
        </p:nvSpPr>
        <p:spPr>
          <a:xfrm>
            <a:off x="5755620" y="2719383"/>
            <a:ext cx="97716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Increased</a:t>
            </a:r>
          </a:p>
        </p:txBody>
      </p:sp>
      <p:grpSp>
        <p:nvGrpSpPr>
          <p:cNvPr id="31" name="Group 12">
            <a:extLst>
              <a:ext uri="{FF2B5EF4-FFF2-40B4-BE49-F238E27FC236}">
                <a16:creationId xmlns:a16="http://schemas.microsoft.com/office/drawing/2014/main" id="{19E89A18-54D5-7E37-ED71-47DA89202BF5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6543287" y="2772692"/>
            <a:ext cx="88786" cy="103520"/>
            <a:chOff x="3723" y="2028"/>
            <a:chExt cx="229" cy="267"/>
          </a:xfrm>
        </p:grpSpPr>
        <p:sp>
          <p:nvSpPr>
            <p:cNvPr id="32" name="Freeform 13">
              <a:extLst>
                <a:ext uri="{FF2B5EF4-FFF2-40B4-BE49-F238E27FC236}">
                  <a16:creationId xmlns:a16="http://schemas.microsoft.com/office/drawing/2014/main" id="{D7208977-044D-8312-F1B8-0F04A66E81B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3" name="Line 14">
              <a:extLst>
                <a:ext uri="{FF2B5EF4-FFF2-40B4-BE49-F238E27FC236}">
                  <a16:creationId xmlns:a16="http://schemas.microsoft.com/office/drawing/2014/main" id="{949AB78C-8196-0C96-4DD4-56CE2BA060E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03B34FF2-B6C9-1FB7-D2DD-C4D443961505}"/>
              </a:ext>
            </a:extLst>
          </p:cNvPr>
          <p:cNvCxnSpPr>
            <a:cxnSpLocks/>
          </p:cNvCxnSpPr>
          <p:nvPr/>
        </p:nvCxnSpPr>
        <p:spPr>
          <a:xfrm flipH="1" flipV="1">
            <a:off x="9669113" y="-340930"/>
            <a:ext cx="0" cy="173573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69F2712B-B8A8-3B68-49A0-1C63E2D3E43F}"/>
              </a:ext>
            </a:extLst>
          </p:cNvPr>
          <p:cNvCxnSpPr>
            <a:cxnSpLocks/>
          </p:cNvCxnSpPr>
          <p:nvPr/>
        </p:nvCxnSpPr>
        <p:spPr>
          <a:xfrm flipH="1">
            <a:off x="8579120" y="1394802"/>
            <a:ext cx="1089995" cy="436296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8056A740-65F0-F165-BC43-C1260C8B0865}"/>
              </a:ext>
            </a:extLst>
          </p:cNvPr>
          <p:cNvCxnSpPr>
            <a:cxnSpLocks/>
          </p:cNvCxnSpPr>
          <p:nvPr/>
        </p:nvCxnSpPr>
        <p:spPr>
          <a:xfrm>
            <a:off x="8579120" y="1831098"/>
            <a:ext cx="0" cy="1428296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Oval 40">
            <a:extLst>
              <a:ext uri="{FF2B5EF4-FFF2-40B4-BE49-F238E27FC236}">
                <a16:creationId xmlns:a16="http://schemas.microsoft.com/office/drawing/2014/main" id="{B4A7DBD5-2ECE-C233-52B7-05B2C7A88A4A}"/>
              </a:ext>
            </a:extLst>
          </p:cNvPr>
          <p:cNvSpPr/>
          <p:nvPr/>
        </p:nvSpPr>
        <p:spPr>
          <a:xfrm>
            <a:off x="8539681" y="3189200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CBC095FA-B41C-B8FD-2FC7-8E731883BBC0}"/>
              </a:ext>
            </a:extLst>
          </p:cNvPr>
          <p:cNvSpPr txBox="1"/>
          <p:nvPr/>
        </p:nvSpPr>
        <p:spPr>
          <a:xfrm>
            <a:off x="10534375" y="2565400"/>
            <a:ext cx="897212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Highlight</a:t>
            </a:r>
            <a:endParaRPr lang="en-GB" sz="1100" dirty="0">
              <a:solidFill>
                <a:schemeClr val="bg2"/>
              </a:solidFill>
            </a:endParaRPr>
          </a:p>
        </p:txBody>
      </p:sp>
      <p:grpSp>
        <p:nvGrpSpPr>
          <p:cNvPr id="43" name="Group 12">
            <a:extLst>
              <a:ext uri="{FF2B5EF4-FFF2-40B4-BE49-F238E27FC236}">
                <a16:creationId xmlns:a16="http://schemas.microsoft.com/office/drawing/2014/main" id="{5504E099-35FB-E51C-86CC-3002CCD4F496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0012875" y="2644229"/>
            <a:ext cx="198379" cy="231300"/>
            <a:chOff x="3723" y="2028"/>
            <a:chExt cx="229" cy="267"/>
          </a:xfrm>
        </p:grpSpPr>
        <p:sp>
          <p:nvSpPr>
            <p:cNvPr id="44" name="Freeform 13">
              <a:extLst>
                <a:ext uri="{FF2B5EF4-FFF2-40B4-BE49-F238E27FC236}">
                  <a16:creationId xmlns:a16="http://schemas.microsoft.com/office/drawing/2014/main" id="{48F1B88A-3214-A759-5EAF-CBFF8A2F7829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45" name="Line 14">
              <a:extLst>
                <a:ext uri="{FF2B5EF4-FFF2-40B4-BE49-F238E27FC236}">
                  <a16:creationId xmlns:a16="http://schemas.microsoft.com/office/drawing/2014/main" id="{C1376162-7747-68A4-FCC0-8537942CD8C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A16D863B-C943-00D9-9701-B7BF7DE8D9CD}"/>
              </a:ext>
            </a:extLst>
          </p:cNvPr>
          <p:cNvGrpSpPr/>
          <p:nvPr/>
        </p:nvGrpSpPr>
        <p:grpSpPr>
          <a:xfrm>
            <a:off x="936380" y="2168525"/>
            <a:ext cx="943997" cy="943997"/>
            <a:chOff x="3502218" y="4283237"/>
            <a:chExt cx="345882" cy="345882"/>
          </a:xfrm>
        </p:grpSpPr>
        <p:sp>
          <p:nvSpPr>
            <p:cNvPr id="47" name="Oval 46">
              <a:extLst>
                <a:ext uri="{FF2B5EF4-FFF2-40B4-BE49-F238E27FC236}">
                  <a16:creationId xmlns:a16="http://schemas.microsoft.com/office/drawing/2014/main" id="{723BA22E-E59D-121F-8304-319953F0F3AE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8" name="Oval 47">
              <a:extLst>
                <a:ext uri="{FF2B5EF4-FFF2-40B4-BE49-F238E27FC236}">
                  <a16:creationId xmlns:a16="http://schemas.microsoft.com/office/drawing/2014/main" id="{4CD0D166-03F0-5C8D-2231-E2B938459EAF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B8715B68-6704-1CC2-794A-EEC5437C7F6D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7C178297-176F-876F-2883-E4F26120F263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F1944818-B484-6652-0397-170ED8AD609E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54" name="Oval 53">
            <a:extLst>
              <a:ext uri="{FF2B5EF4-FFF2-40B4-BE49-F238E27FC236}">
                <a16:creationId xmlns:a16="http://schemas.microsoft.com/office/drawing/2014/main" id="{BFD49052-2EC2-88DE-A626-6B0E40E9D61C}"/>
              </a:ext>
            </a:extLst>
          </p:cNvPr>
          <p:cNvSpPr/>
          <p:nvPr/>
        </p:nvSpPr>
        <p:spPr>
          <a:xfrm>
            <a:off x="10195550" y="-1218122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44B721C3-2320-6102-11A3-45820B2FB099}"/>
              </a:ext>
            </a:extLst>
          </p:cNvPr>
          <p:cNvSpPr/>
          <p:nvPr/>
        </p:nvSpPr>
        <p:spPr>
          <a:xfrm>
            <a:off x="-1770572" y="5435772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extBox 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2A142083-08F3-25E2-9B21-7C80F638659A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23" name="TextBox 22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27A457F3-F482-25E7-1DC0-12D393FC70D4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26" name="TextBox 25">
            <a:hlinkClick r:id="rId2" action="ppaction://hlinksldjump"/>
            <a:extLst>
              <a:ext uri="{FF2B5EF4-FFF2-40B4-BE49-F238E27FC236}">
                <a16:creationId xmlns:a16="http://schemas.microsoft.com/office/drawing/2014/main" id="{0C44ECEC-E3DE-AF07-5DF5-979F11A9ED65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34" name="TextBox 33">
            <a:hlinkClick r:id="rId3" action="ppaction://hlinksldjump"/>
            <a:extLst>
              <a:ext uri="{FF2B5EF4-FFF2-40B4-BE49-F238E27FC236}">
                <a16:creationId xmlns:a16="http://schemas.microsoft.com/office/drawing/2014/main" id="{B2691A43-8201-950B-5913-14B659ACF953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36" name="TextBox 35">
            <a:hlinkClick r:id="rId4" action="ppaction://hlinksldjump"/>
            <a:extLst>
              <a:ext uri="{FF2B5EF4-FFF2-40B4-BE49-F238E27FC236}">
                <a16:creationId xmlns:a16="http://schemas.microsoft.com/office/drawing/2014/main" id="{F1F518A4-B8CA-A036-862E-6935CCDC6D5F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62CADD1C-8AB7-F88C-A4D1-3FC1D0896161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52" name="Group 12">
            <a:extLst>
              <a:ext uri="{FF2B5EF4-FFF2-40B4-BE49-F238E27FC236}">
                <a16:creationId xmlns:a16="http://schemas.microsoft.com/office/drawing/2014/main" id="{7D84F0D5-85FE-930D-7967-9449F700B1FB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53" name="Freeform 13">
              <a:extLst>
                <a:ext uri="{FF2B5EF4-FFF2-40B4-BE49-F238E27FC236}">
                  <a16:creationId xmlns:a16="http://schemas.microsoft.com/office/drawing/2014/main" id="{29BA1F51-341E-D0A7-1EC4-DFD9F95DA4F2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56" name="Line 14">
              <a:extLst>
                <a:ext uri="{FF2B5EF4-FFF2-40B4-BE49-F238E27FC236}">
                  <a16:creationId xmlns:a16="http://schemas.microsoft.com/office/drawing/2014/main" id="{2B8DED4A-2CDE-1B54-ED89-AB8EACA37A6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57" name="Rectangle: Rounded Corners 34">
            <a:extLst>
              <a:ext uri="{FF2B5EF4-FFF2-40B4-BE49-F238E27FC236}">
                <a16:creationId xmlns:a16="http://schemas.microsoft.com/office/drawing/2014/main" id="{270F90C3-FDC7-E912-B871-D6C9446B1978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8" name="TextBox 57">
            <a:hlinkClick r:id="rId5" action="ppaction://hlinksldjump"/>
            <a:extLst>
              <a:ext uri="{FF2B5EF4-FFF2-40B4-BE49-F238E27FC236}">
                <a16:creationId xmlns:a16="http://schemas.microsoft.com/office/drawing/2014/main" id="{65D560FE-5B25-EFD6-C384-2BB607C4B681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2606006379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5B8B6FAC-5A0A-5669-027E-F5F6978B25B1}"/>
              </a:ext>
            </a:extLst>
          </p:cNvPr>
          <p:cNvSpPr txBox="1"/>
          <p:nvPr/>
        </p:nvSpPr>
        <p:spPr>
          <a:xfrm>
            <a:off x="1565549" y="2317750"/>
            <a:ext cx="399070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Performance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4" name="Snip Single Corner Rectangle 46">
            <a:extLst>
              <a:ext uri="{FF2B5EF4-FFF2-40B4-BE49-F238E27FC236}">
                <a16:creationId xmlns:a16="http://schemas.microsoft.com/office/drawing/2014/main" id="{1B11E14F-E635-9C6A-F0A9-FB031E9CFB24}"/>
              </a:ext>
            </a:extLst>
          </p:cNvPr>
          <p:cNvSpPr/>
          <p:nvPr/>
        </p:nvSpPr>
        <p:spPr>
          <a:xfrm flipH="1" flipV="1">
            <a:off x="6585407" y="1920875"/>
            <a:ext cx="2526194" cy="2210722"/>
          </a:xfrm>
          <a:prstGeom prst="rect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23315F1C-B028-2342-A758-EEF6D4CB6BB3}"/>
              </a:ext>
            </a:extLst>
          </p:cNvPr>
          <p:cNvSpPr/>
          <p:nvPr/>
        </p:nvSpPr>
        <p:spPr>
          <a:xfrm>
            <a:off x="7238407" y="2406010"/>
            <a:ext cx="1226820" cy="1226820"/>
          </a:xfrm>
          <a:prstGeom prst="ellipse">
            <a:avLst/>
          </a:prstGeom>
          <a:noFill/>
          <a:ln w="3175">
            <a:solidFill>
              <a:schemeClr val="bg2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6" name="Block Arc 15">
            <a:extLst>
              <a:ext uri="{FF2B5EF4-FFF2-40B4-BE49-F238E27FC236}">
                <a16:creationId xmlns:a16="http://schemas.microsoft.com/office/drawing/2014/main" id="{C61D3844-795C-0F0A-E84A-C43E5022748A}"/>
              </a:ext>
            </a:extLst>
          </p:cNvPr>
          <p:cNvSpPr/>
          <p:nvPr/>
        </p:nvSpPr>
        <p:spPr>
          <a:xfrm rot="6507785">
            <a:off x="7086504" y="2264236"/>
            <a:ext cx="1524000" cy="1524000"/>
          </a:xfrm>
          <a:prstGeom prst="blockArc">
            <a:avLst>
              <a:gd name="adj1" fmla="val 10800000"/>
              <a:gd name="adj2" fmla="val 1824782"/>
              <a:gd name="adj3" fmla="val 16215"/>
            </a:avLst>
          </a:prstGeom>
          <a:gradFill>
            <a:gsLst>
              <a:gs pos="0">
                <a:schemeClr val="accent1"/>
              </a:gs>
              <a:gs pos="100000">
                <a:schemeClr val="accent2"/>
              </a:gs>
            </a:gsLst>
            <a:lin ang="138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2EAECCD2-BBC0-F434-6E5A-5BEC2CD9E3CE}"/>
              </a:ext>
            </a:extLst>
          </p:cNvPr>
          <p:cNvSpPr txBox="1"/>
          <p:nvPr/>
        </p:nvSpPr>
        <p:spPr>
          <a:xfrm>
            <a:off x="7363820" y="2832625"/>
            <a:ext cx="9344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2"/>
                </a:solidFill>
                <a:latin typeface="+mj-lt"/>
              </a:rPr>
              <a:t>58%</a:t>
            </a:r>
            <a:endParaRPr lang="en-GB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3" name="Snip Single Corner Rectangle 46">
            <a:extLst>
              <a:ext uri="{FF2B5EF4-FFF2-40B4-BE49-F238E27FC236}">
                <a16:creationId xmlns:a16="http://schemas.microsoft.com/office/drawing/2014/main" id="{2C284052-83A8-5A51-7386-D5E75014291D}"/>
              </a:ext>
            </a:extLst>
          </p:cNvPr>
          <p:cNvSpPr/>
          <p:nvPr/>
        </p:nvSpPr>
        <p:spPr>
          <a:xfrm flipH="1" flipV="1">
            <a:off x="9112707" y="4121081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Snip Single Corner Rectangle 49">
            <a:extLst>
              <a:ext uri="{FF2B5EF4-FFF2-40B4-BE49-F238E27FC236}">
                <a16:creationId xmlns:a16="http://schemas.microsoft.com/office/drawing/2014/main" id="{BF68E19A-A714-F45A-2B87-8D85A2C77FD4}"/>
              </a:ext>
            </a:extLst>
          </p:cNvPr>
          <p:cNvSpPr/>
          <p:nvPr/>
        </p:nvSpPr>
        <p:spPr>
          <a:xfrm flipH="1" flipV="1">
            <a:off x="9204160" y="4591902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DD4DD9C2-5CD8-6398-87AA-D0EDA01420C0}"/>
              </a:ext>
            </a:extLst>
          </p:cNvPr>
          <p:cNvSpPr txBox="1"/>
          <p:nvPr/>
        </p:nvSpPr>
        <p:spPr>
          <a:xfrm>
            <a:off x="9312076" y="4927946"/>
            <a:ext cx="1085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dirty="0">
                <a:solidFill>
                  <a:schemeClr val="bg2"/>
                </a:solidFill>
                <a:latin typeface="+mj-lt"/>
              </a:rPr>
              <a:t>35++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4CC0294E-25F2-4385-D36E-87666C5A568C}"/>
              </a:ext>
            </a:extLst>
          </p:cNvPr>
          <p:cNvSpPr txBox="1"/>
          <p:nvPr/>
        </p:nvSpPr>
        <p:spPr>
          <a:xfrm>
            <a:off x="9312077" y="4745885"/>
            <a:ext cx="97716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Increased</a:t>
            </a:r>
          </a:p>
        </p:txBody>
      </p:sp>
      <p:grpSp>
        <p:nvGrpSpPr>
          <p:cNvPr id="27" name="Group 12">
            <a:extLst>
              <a:ext uri="{FF2B5EF4-FFF2-40B4-BE49-F238E27FC236}">
                <a16:creationId xmlns:a16="http://schemas.microsoft.com/office/drawing/2014/main" id="{9F8505C4-6FE0-97E0-8A9B-9011CD35FB53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0099744" y="4799194"/>
            <a:ext cx="88786" cy="103520"/>
            <a:chOff x="3723" y="2028"/>
            <a:chExt cx="229" cy="267"/>
          </a:xfrm>
        </p:grpSpPr>
        <p:sp>
          <p:nvSpPr>
            <p:cNvPr id="28" name="Freeform 13">
              <a:extLst>
                <a:ext uri="{FF2B5EF4-FFF2-40B4-BE49-F238E27FC236}">
                  <a16:creationId xmlns:a16="http://schemas.microsoft.com/office/drawing/2014/main" id="{C2EDF321-391D-59EE-2CCB-EF06C0BA7569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9" name="Line 14">
              <a:extLst>
                <a:ext uri="{FF2B5EF4-FFF2-40B4-BE49-F238E27FC236}">
                  <a16:creationId xmlns:a16="http://schemas.microsoft.com/office/drawing/2014/main" id="{C7597407-EDF7-C16B-A31C-990F8777915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0F68D5C9-C81C-C056-81F4-A6F4E933443F}"/>
              </a:ext>
            </a:extLst>
          </p:cNvPr>
          <p:cNvSpPr txBox="1"/>
          <p:nvPr/>
        </p:nvSpPr>
        <p:spPr>
          <a:xfrm>
            <a:off x="1318336" y="1609869"/>
            <a:ext cx="1302782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KPI</a:t>
            </a:r>
          </a:p>
        </p:txBody>
      </p:sp>
      <p:sp>
        <p:nvSpPr>
          <p:cNvPr id="31" name="Rounded Rectangle 105">
            <a:extLst>
              <a:ext uri="{FF2B5EF4-FFF2-40B4-BE49-F238E27FC236}">
                <a16:creationId xmlns:a16="http://schemas.microsoft.com/office/drawing/2014/main" id="{D30D097A-634C-DD19-A1E1-6DA8952CAF25}"/>
              </a:ext>
            </a:extLst>
          </p:cNvPr>
          <p:cNvSpPr/>
          <p:nvPr/>
        </p:nvSpPr>
        <p:spPr>
          <a:xfrm>
            <a:off x="1682389" y="1667018"/>
            <a:ext cx="574676" cy="253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877C66F-958E-0C31-922C-33E66CB4E9F5}"/>
              </a:ext>
            </a:extLst>
          </p:cNvPr>
          <p:cNvSpPr txBox="1"/>
          <p:nvPr/>
        </p:nvSpPr>
        <p:spPr>
          <a:xfrm>
            <a:off x="4376410" y="4767491"/>
            <a:ext cx="3834140" cy="5761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Increase in productivity by 25% within the first six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months of implementing the digital solution.</a:t>
            </a:r>
            <a:endParaRPr lang="en-GB" sz="1100" dirty="0">
              <a:solidFill>
                <a:schemeClr val="bg2"/>
              </a:solidFill>
            </a:endParaRP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CBDC4F4C-EAE6-8169-9CF7-E5316E611D2B}"/>
              </a:ext>
            </a:extLst>
          </p:cNvPr>
          <p:cNvCxnSpPr>
            <a:cxnSpLocks/>
          </p:cNvCxnSpPr>
          <p:nvPr/>
        </p:nvCxnSpPr>
        <p:spPr>
          <a:xfrm flipH="1">
            <a:off x="2420593" y="5076246"/>
            <a:ext cx="1256057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1F6BADF-B95B-6830-8127-32E68633338C}"/>
              </a:ext>
            </a:extLst>
          </p:cNvPr>
          <p:cNvCxnSpPr>
            <a:cxnSpLocks/>
          </p:cNvCxnSpPr>
          <p:nvPr/>
        </p:nvCxnSpPr>
        <p:spPr>
          <a:xfrm flipH="1" flipV="1">
            <a:off x="1917290" y="4114800"/>
            <a:ext cx="503303" cy="95250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3377C259-7D8F-BDC3-4813-68BDE8F0B40A}"/>
              </a:ext>
            </a:extLst>
          </p:cNvPr>
          <p:cNvCxnSpPr>
            <a:cxnSpLocks/>
          </p:cNvCxnSpPr>
          <p:nvPr/>
        </p:nvCxnSpPr>
        <p:spPr>
          <a:xfrm>
            <a:off x="-221225" y="4112379"/>
            <a:ext cx="2133845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Oval 41">
            <a:extLst>
              <a:ext uri="{FF2B5EF4-FFF2-40B4-BE49-F238E27FC236}">
                <a16:creationId xmlns:a16="http://schemas.microsoft.com/office/drawing/2014/main" id="{49C9C07D-FC90-1A1B-D78A-CF0CDD2F5C66}"/>
              </a:ext>
            </a:extLst>
          </p:cNvPr>
          <p:cNvSpPr/>
          <p:nvPr/>
        </p:nvSpPr>
        <p:spPr>
          <a:xfrm flipH="1">
            <a:off x="3632347" y="5031262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7FCC19CA-9534-61D4-9C01-1E59166561A9}"/>
              </a:ext>
            </a:extLst>
          </p:cNvPr>
          <p:cNvCxnSpPr>
            <a:cxnSpLocks/>
          </p:cNvCxnSpPr>
          <p:nvPr/>
        </p:nvCxnSpPr>
        <p:spPr>
          <a:xfrm>
            <a:off x="9089923" y="2529692"/>
            <a:ext cx="1256057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A438209A-C7C2-B87B-BE5A-E4F8387A676F}"/>
              </a:ext>
            </a:extLst>
          </p:cNvPr>
          <p:cNvCxnSpPr>
            <a:cxnSpLocks/>
          </p:cNvCxnSpPr>
          <p:nvPr/>
        </p:nvCxnSpPr>
        <p:spPr>
          <a:xfrm flipV="1">
            <a:off x="10345980" y="1568246"/>
            <a:ext cx="503303" cy="95250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7A02A823-4DF5-9EFC-979B-E1FF810B7851}"/>
              </a:ext>
            </a:extLst>
          </p:cNvPr>
          <p:cNvCxnSpPr>
            <a:cxnSpLocks/>
          </p:cNvCxnSpPr>
          <p:nvPr/>
        </p:nvCxnSpPr>
        <p:spPr>
          <a:xfrm flipH="1">
            <a:off x="10853953" y="1565825"/>
            <a:ext cx="2133845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Freeform 5">
            <a:extLst>
              <a:ext uri="{FF2B5EF4-FFF2-40B4-BE49-F238E27FC236}">
                <a16:creationId xmlns:a16="http://schemas.microsoft.com/office/drawing/2014/main" id="{17884809-FF5E-5542-59A5-C47F7C93961D}"/>
              </a:ext>
            </a:extLst>
          </p:cNvPr>
          <p:cNvSpPr>
            <a:spLocks/>
          </p:cNvSpPr>
          <p:nvPr/>
        </p:nvSpPr>
        <p:spPr bwMode="auto">
          <a:xfrm rot="16200000" flipH="1">
            <a:off x="9057421" y="2475633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BF75DEEA-EBBF-BF7A-9BD8-6A84FEE275E0}"/>
              </a:ext>
            </a:extLst>
          </p:cNvPr>
          <p:cNvGrpSpPr/>
          <p:nvPr/>
        </p:nvGrpSpPr>
        <p:grpSpPr>
          <a:xfrm>
            <a:off x="1545980" y="3673475"/>
            <a:ext cx="943997" cy="943997"/>
            <a:chOff x="3502218" y="4283237"/>
            <a:chExt cx="345882" cy="345882"/>
          </a:xfrm>
        </p:grpSpPr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FC5D9F2C-B4B7-ADA4-A7F6-4A7D423394A6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9" name="Oval 58">
              <a:extLst>
                <a:ext uri="{FF2B5EF4-FFF2-40B4-BE49-F238E27FC236}">
                  <a16:creationId xmlns:a16="http://schemas.microsoft.com/office/drawing/2014/main" id="{A419C898-5011-232B-5D5A-CE5914D5444E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4BEBED15-3CDC-9D44-145D-91909DDF1EFA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E22B34D1-3080-4FF2-B75E-804E16B63B20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55534C68-D477-4A1D-1E1A-48795DF5BBC7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63" name="Group 12">
            <a:extLst>
              <a:ext uri="{FF2B5EF4-FFF2-40B4-BE49-F238E27FC236}">
                <a16:creationId xmlns:a16="http://schemas.microsoft.com/office/drawing/2014/main" id="{E051B16E-5E39-30F8-12CD-1D8D778FD0A1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4507425" y="4168229"/>
            <a:ext cx="198379" cy="231300"/>
            <a:chOff x="3723" y="2028"/>
            <a:chExt cx="229" cy="267"/>
          </a:xfrm>
        </p:grpSpPr>
        <p:sp>
          <p:nvSpPr>
            <p:cNvPr id="64" name="Freeform 13">
              <a:extLst>
                <a:ext uri="{FF2B5EF4-FFF2-40B4-BE49-F238E27FC236}">
                  <a16:creationId xmlns:a16="http://schemas.microsoft.com/office/drawing/2014/main" id="{95023054-DFF8-4B68-560A-F764BA1CF699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65" name="Line 14">
              <a:extLst>
                <a:ext uri="{FF2B5EF4-FFF2-40B4-BE49-F238E27FC236}">
                  <a16:creationId xmlns:a16="http://schemas.microsoft.com/office/drawing/2014/main" id="{D7286815-48A2-B6A5-8F3A-0CAB21D0B14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66" name="Oval 65">
            <a:extLst>
              <a:ext uri="{FF2B5EF4-FFF2-40B4-BE49-F238E27FC236}">
                <a16:creationId xmlns:a16="http://schemas.microsoft.com/office/drawing/2014/main" id="{E820CCE4-78B3-FDF8-2574-21C310FE5A75}"/>
              </a:ext>
            </a:extLst>
          </p:cNvPr>
          <p:cNvSpPr/>
          <p:nvPr/>
        </p:nvSpPr>
        <p:spPr>
          <a:xfrm>
            <a:off x="10595600" y="5261600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1EA6628E-288D-DFAA-FCDA-3BDC87F33B8E}"/>
              </a:ext>
            </a:extLst>
          </p:cNvPr>
          <p:cNvSpPr/>
          <p:nvPr/>
        </p:nvSpPr>
        <p:spPr>
          <a:xfrm>
            <a:off x="-1196350" y="-1310650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TextBox 1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2C9DD2C9-9FED-6831-104E-4BB8A8F7442F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9" name="TextBox 18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3C3FA496-4959-E8C6-3A4E-4E78B5DC05FC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20" name="TextBox 19">
            <a:hlinkClick r:id="rId2" action="ppaction://hlinksldjump"/>
            <a:extLst>
              <a:ext uri="{FF2B5EF4-FFF2-40B4-BE49-F238E27FC236}">
                <a16:creationId xmlns:a16="http://schemas.microsoft.com/office/drawing/2014/main" id="{992E2A1E-751C-68F5-A77E-130F4093A2FB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1" name="TextBox 20">
            <a:hlinkClick r:id="rId3" action="ppaction://hlinksldjump"/>
            <a:extLst>
              <a:ext uri="{FF2B5EF4-FFF2-40B4-BE49-F238E27FC236}">
                <a16:creationId xmlns:a16="http://schemas.microsoft.com/office/drawing/2014/main" id="{F30EF626-DD06-F873-F057-46D2DFBB52D2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35" name="TextBox 34">
            <a:hlinkClick r:id="rId4" action="ppaction://hlinksldjump"/>
            <a:extLst>
              <a:ext uri="{FF2B5EF4-FFF2-40B4-BE49-F238E27FC236}">
                <a16:creationId xmlns:a16="http://schemas.microsoft.com/office/drawing/2014/main" id="{98FB4647-FD2A-1F0B-493F-5FD6205A5BDF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BFFFBFA4-14F0-27A0-131C-6EE7D612E135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37" name="Group 12">
            <a:extLst>
              <a:ext uri="{FF2B5EF4-FFF2-40B4-BE49-F238E27FC236}">
                <a16:creationId xmlns:a16="http://schemas.microsoft.com/office/drawing/2014/main" id="{67E9CB9B-B123-1AE6-505F-C375AB0A2ED4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38" name="Freeform 13">
              <a:extLst>
                <a:ext uri="{FF2B5EF4-FFF2-40B4-BE49-F238E27FC236}">
                  <a16:creationId xmlns:a16="http://schemas.microsoft.com/office/drawing/2014/main" id="{2BB122AF-8E90-755D-D45F-36AE4C0ADEE9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9" name="Line 14">
              <a:extLst>
                <a:ext uri="{FF2B5EF4-FFF2-40B4-BE49-F238E27FC236}">
                  <a16:creationId xmlns:a16="http://schemas.microsoft.com/office/drawing/2014/main" id="{91563E59-BF50-6D84-3E8E-347507998ED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41" name="Rectangle: Rounded Corners 34">
            <a:extLst>
              <a:ext uri="{FF2B5EF4-FFF2-40B4-BE49-F238E27FC236}">
                <a16:creationId xmlns:a16="http://schemas.microsoft.com/office/drawing/2014/main" id="{98A2B3ED-F53B-D0F4-AEB3-6E7F914794E8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3" name="TextBox 42">
            <a:hlinkClick r:id="rId5" action="ppaction://hlinksldjump"/>
            <a:extLst>
              <a:ext uri="{FF2B5EF4-FFF2-40B4-BE49-F238E27FC236}">
                <a16:creationId xmlns:a16="http://schemas.microsoft.com/office/drawing/2014/main" id="{23BD00D0-C264-E899-9532-68E3EEE445BA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1622623077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244C4ED7-8B1E-4921-5192-4216EF7FFDEE}"/>
              </a:ext>
            </a:extLst>
          </p:cNvPr>
          <p:cNvCxnSpPr>
            <a:cxnSpLocks/>
          </p:cNvCxnSpPr>
          <p:nvPr/>
        </p:nvCxnSpPr>
        <p:spPr>
          <a:xfrm>
            <a:off x="1697604" y="-129586"/>
            <a:ext cx="0" cy="7117173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Snip Single Corner Rectangle 46">
            <a:extLst>
              <a:ext uri="{FF2B5EF4-FFF2-40B4-BE49-F238E27FC236}">
                <a16:creationId xmlns:a16="http://schemas.microsoft.com/office/drawing/2014/main" id="{160F7560-C09F-0357-2EA4-0B921492EA25}"/>
              </a:ext>
            </a:extLst>
          </p:cNvPr>
          <p:cNvSpPr/>
          <p:nvPr/>
        </p:nvSpPr>
        <p:spPr>
          <a:xfrm flipH="1" flipV="1">
            <a:off x="1009650" y="983154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58C0C84B-AAFD-A773-716A-5D36ADF6BDCD}"/>
              </a:ext>
            </a:extLst>
          </p:cNvPr>
          <p:cNvSpPr/>
          <p:nvPr/>
        </p:nvSpPr>
        <p:spPr>
          <a:xfrm>
            <a:off x="10601545" y="-1725986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Rounded Rectangle 107">
            <a:extLst>
              <a:ext uri="{FF2B5EF4-FFF2-40B4-BE49-F238E27FC236}">
                <a16:creationId xmlns:a16="http://schemas.microsoft.com/office/drawing/2014/main" id="{DBD5A549-C36E-B901-8175-7B584D3C0ADA}"/>
              </a:ext>
            </a:extLst>
          </p:cNvPr>
          <p:cNvSpPr/>
          <p:nvPr/>
        </p:nvSpPr>
        <p:spPr>
          <a:xfrm>
            <a:off x="6045200" y="1827949"/>
            <a:ext cx="2038350" cy="838199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17000">
                <a:schemeClr val="accent1"/>
              </a:gs>
              <a:gs pos="100000">
                <a:schemeClr val="accent2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extBox 4"/>
          <p:cNvSpPr txBox="1"/>
          <p:nvPr/>
        </p:nvSpPr>
        <p:spPr>
          <a:xfrm>
            <a:off x="4040463" y="1664476"/>
            <a:ext cx="4111075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66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id-ID" sz="6600" dirty="0">
                <a:solidFill>
                  <a:schemeClr val="bg2"/>
                </a:solidFill>
                <a:latin typeface="+mj-lt"/>
              </a:rPr>
              <a:t>.</a:t>
            </a:r>
            <a:endParaRPr lang="en-GB" sz="66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CC2470D-919A-6A71-6540-A4CEAEC54444}"/>
              </a:ext>
            </a:extLst>
          </p:cNvPr>
          <p:cNvSpPr txBox="1"/>
          <p:nvPr/>
        </p:nvSpPr>
        <p:spPr>
          <a:xfrm>
            <a:off x="4962379" y="5260445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Get Started</a:t>
            </a:r>
          </a:p>
        </p:txBody>
      </p:sp>
      <p:sp>
        <p:nvSpPr>
          <p:cNvPr id="7" name="Rounded Rectangle 105">
            <a:hlinkClick r:id="" action="ppaction://hlinkshowjump?jump=nextslide"/>
            <a:extLst>
              <a:ext uri="{FF2B5EF4-FFF2-40B4-BE49-F238E27FC236}">
                <a16:creationId xmlns:a16="http://schemas.microsoft.com/office/drawing/2014/main" id="{4479C590-6775-BB08-7841-7AD4BF70B445}"/>
              </a:ext>
            </a:extLst>
          </p:cNvPr>
          <p:cNvSpPr/>
          <p:nvPr/>
        </p:nvSpPr>
        <p:spPr>
          <a:xfrm>
            <a:off x="4948250" y="5232932"/>
            <a:ext cx="1120775" cy="285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TextBox 8">
            <a:hlinkClick r:id="rId2" action="ppaction://hlinksldjump"/>
            <a:extLst>
              <a:ext uri="{FF2B5EF4-FFF2-40B4-BE49-F238E27FC236}">
                <a16:creationId xmlns:a16="http://schemas.microsoft.com/office/drawing/2014/main" id="{FFF0BC8F-0667-5966-E11F-89580A9019FE}"/>
              </a:ext>
            </a:extLst>
          </p:cNvPr>
          <p:cNvSpPr txBox="1"/>
          <p:nvPr/>
        </p:nvSpPr>
        <p:spPr>
          <a:xfrm>
            <a:off x="6398885" y="5260445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Highlights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10C9160F-9EA0-9A9E-57AC-D2AE54FF85AC}"/>
              </a:ext>
            </a:extLst>
          </p:cNvPr>
          <p:cNvCxnSpPr>
            <a:cxnSpLocks/>
          </p:cNvCxnSpPr>
          <p:nvPr/>
        </p:nvCxnSpPr>
        <p:spPr>
          <a:xfrm>
            <a:off x="51471" y="3395114"/>
            <a:ext cx="164613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Freeform 5">
            <a:extLst>
              <a:ext uri="{FF2B5EF4-FFF2-40B4-BE49-F238E27FC236}">
                <a16:creationId xmlns:a16="http://schemas.microsoft.com/office/drawing/2014/main" id="{D95F792D-CBC7-E0CD-8618-B4E4967C51A6}"/>
              </a:ext>
            </a:extLst>
          </p:cNvPr>
          <p:cNvSpPr>
            <a:spLocks/>
          </p:cNvSpPr>
          <p:nvPr/>
        </p:nvSpPr>
        <p:spPr bwMode="auto">
          <a:xfrm rot="5400000">
            <a:off x="1537165" y="3341145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5E1F0A6-7B0C-8EC4-3815-50B55393B199}"/>
              </a:ext>
            </a:extLst>
          </p:cNvPr>
          <p:cNvCxnSpPr>
            <a:cxnSpLocks/>
          </p:cNvCxnSpPr>
          <p:nvPr/>
        </p:nvCxnSpPr>
        <p:spPr>
          <a:xfrm flipH="1">
            <a:off x="10494396" y="-129586"/>
            <a:ext cx="0" cy="7117173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64DB0958-D091-CE3B-0D45-C9AB8A4FAF97}"/>
              </a:ext>
            </a:extLst>
          </p:cNvPr>
          <p:cNvCxnSpPr>
            <a:cxnSpLocks/>
          </p:cNvCxnSpPr>
          <p:nvPr/>
        </p:nvCxnSpPr>
        <p:spPr>
          <a:xfrm flipH="1">
            <a:off x="10494397" y="3395114"/>
            <a:ext cx="164613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Freeform 5">
            <a:extLst>
              <a:ext uri="{FF2B5EF4-FFF2-40B4-BE49-F238E27FC236}">
                <a16:creationId xmlns:a16="http://schemas.microsoft.com/office/drawing/2014/main" id="{D74B0DDD-5D83-4CBF-BB82-004AEE3D3B93}"/>
              </a:ext>
            </a:extLst>
          </p:cNvPr>
          <p:cNvSpPr>
            <a:spLocks/>
          </p:cNvSpPr>
          <p:nvPr/>
        </p:nvSpPr>
        <p:spPr bwMode="auto">
          <a:xfrm rot="16200000" flipH="1">
            <a:off x="10440318" y="3341145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25" name="Snip Single Corner Rectangle 46">
            <a:extLst>
              <a:ext uri="{FF2B5EF4-FFF2-40B4-BE49-F238E27FC236}">
                <a16:creationId xmlns:a16="http://schemas.microsoft.com/office/drawing/2014/main" id="{4129A320-2755-97A6-45EE-F1133C7F2F6D}"/>
              </a:ext>
            </a:extLst>
          </p:cNvPr>
          <p:cNvSpPr/>
          <p:nvPr/>
        </p:nvSpPr>
        <p:spPr>
          <a:xfrm flipH="1" flipV="1">
            <a:off x="9805655" y="4284302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Snip Single Corner Rectangle 49">
            <a:extLst>
              <a:ext uri="{FF2B5EF4-FFF2-40B4-BE49-F238E27FC236}">
                <a16:creationId xmlns:a16="http://schemas.microsoft.com/office/drawing/2014/main" id="{50E60FD9-6C9F-2C85-29A2-2AB33B13378D}"/>
              </a:ext>
            </a:extLst>
          </p:cNvPr>
          <p:cNvSpPr/>
          <p:nvPr/>
        </p:nvSpPr>
        <p:spPr>
          <a:xfrm flipH="1" flipV="1">
            <a:off x="9897108" y="4755123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B716FFF1-8CBE-F074-2E4F-E702038CC850}"/>
              </a:ext>
            </a:extLst>
          </p:cNvPr>
          <p:cNvSpPr txBox="1"/>
          <p:nvPr/>
        </p:nvSpPr>
        <p:spPr>
          <a:xfrm>
            <a:off x="10005024" y="5091167"/>
            <a:ext cx="1085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dirty="0">
                <a:solidFill>
                  <a:schemeClr val="bg2"/>
                </a:solidFill>
                <a:latin typeface="+mj-lt"/>
              </a:rPr>
              <a:t>110%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8DBD37D5-EDEB-60C4-5793-D23CF962F4BE}"/>
              </a:ext>
            </a:extLst>
          </p:cNvPr>
          <p:cNvSpPr txBox="1"/>
          <p:nvPr/>
        </p:nvSpPr>
        <p:spPr>
          <a:xfrm>
            <a:off x="10005025" y="4909106"/>
            <a:ext cx="97716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ROI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ACC9AC4-3043-9CEE-894E-C822E813C5DD}"/>
              </a:ext>
            </a:extLst>
          </p:cNvPr>
          <p:cNvSpPr txBox="1"/>
          <p:nvPr/>
        </p:nvSpPr>
        <p:spPr>
          <a:xfrm>
            <a:off x="3720444" y="3946459"/>
            <a:ext cx="4751111" cy="4882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ID" sz="900" dirty="0">
                <a:solidFill>
                  <a:schemeClr val="bg2"/>
                </a:solidFill>
              </a:rPr>
              <a:t>Digital Business </a:t>
            </a:r>
            <a:r>
              <a:rPr lang="en-ID" sz="900" dirty="0" err="1">
                <a:solidFill>
                  <a:schemeClr val="bg2"/>
                </a:solidFill>
              </a:rPr>
              <a:t>Proposa</a:t>
            </a:r>
            <a:r>
              <a:rPr lang="id-ID" sz="900" dirty="0">
                <a:solidFill>
                  <a:schemeClr val="bg2"/>
                </a:solidFill>
              </a:rPr>
              <a:t>l </a:t>
            </a:r>
            <a:r>
              <a:rPr lang="en-ID" sz="900" dirty="0">
                <a:solidFill>
                  <a:schemeClr val="bg2"/>
                </a:solidFill>
              </a:rPr>
              <a:t>Quis </a:t>
            </a:r>
            <a:r>
              <a:rPr lang="en-ID" sz="900" dirty="0" err="1">
                <a:solidFill>
                  <a:schemeClr val="bg2"/>
                </a:solidFill>
              </a:rPr>
              <a:t>feugiat</a:t>
            </a:r>
            <a:r>
              <a:rPr lang="en-ID" sz="900" dirty="0">
                <a:solidFill>
                  <a:schemeClr val="bg2"/>
                </a:solidFill>
              </a:rPr>
              <a:t> </a:t>
            </a:r>
            <a:r>
              <a:rPr lang="en-ID" sz="900" dirty="0" err="1">
                <a:solidFill>
                  <a:schemeClr val="bg2"/>
                </a:solidFill>
              </a:rPr>
              <a:t>fusce</a:t>
            </a:r>
            <a:r>
              <a:rPr lang="en-ID" sz="900" dirty="0">
                <a:solidFill>
                  <a:schemeClr val="bg2"/>
                </a:solidFill>
              </a:rPr>
              <a:t> </a:t>
            </a:r>
            <a:r>
              <a:rPr lang="en-ID" sz="900" dirty="0" err="1">
                <a:solidFill>
                  <a:schemeClr val="bg2"/>
                </a:solidFill>
              </a:rPr>
              <a:t>maecenas</a:t>
            </a:r>
            <a:r>
              <a:rPr lang="en-ID" sz="900" dirty="0">
                <a:solidFill>
                  <a:schemeClr val="bg2"/>
                </a:solidFill>
              </a:rPr>
              <a:t> semper </a:t>
            </a:r>
            <a:r>
              <a:rPr lang="en-ID" sz="900" dirty="0" err="1">
                <a:solidFill>
                  <a:schemeClr val="bg2"/>
                </a:solidFill>
              </a:rPr>
              <a:t>tempor</a:t>
            </a:r>
            <a:r>
              <a:rPr lang="en-ID" sz="900" dirty="0">
                <a:solidFill>
                  <a:schemeClr val="bg2"/>
                </a:solidFill>
              </a:rPr>
              <a:t> fames </a:t>
            </a:r>
            <a:r>
              <a:rPr lang="en-ID" sz="900" dirty="0" err="1">
                <a:solidFill>
                  <a:schemeClr val="bg2"/>
                </a:solidFill>
              </a:rPr>
              <a:t>primis</a:t>
            </a:r>
            <a:r>
              <a:rPr lang="en-ID" sz="900" dirty="0">
                <a:solidFill>
                  <a:schemeClr val="bg2"/>
                </a:solidFill>
              </a:rPr>
              <a:t> </a:t>
            </a:r>
            <a:r>
              <a:rPr lang="en-ID" sz="900" dirty="0" err="1">
                <a:solidFill>
                  <a:schemeClr val="bg2"/>
                </a:solidFill>
              </a:rPr>
              <a:t>augue</a:t>
            </a:r>
            <a:r>
              <a:rPr lang="id-ID" sz="900" dirty="0">
                <a:solidFill>
                  <a:schemeClr val="bg2"/>
                </a:solidFill>
              </a:rPr>
              <a:t> </a:t>
            </a:r>
            <a:r>
              <a:rPr lang="en-ID" sz="900" dirty="0">
                <a:solidFill>
                  <a:schemeClr val="bg2"/>
                </a:solidFill>
              </a:rPr>
              <a:t>Sem per </a:t>
            </a:r>
            <a:r>
              <a:rPr lang="en-ID" sz="900" dirty="0" err="1">
                <a:solidFill>
                  <a:schemeClr val="bg2"/>
                </a:solidFill>
              </a:rPr>
              <a:t>tincidunt</a:t>
            </a:r>
            <a:r>
              <a:rPr lang="en-ID" sz="900" dirty="0">
                <a:solidFill>
                  <a:schemeClr val="bg2"/>
                </a:solidFill>
              </a:rPr>
              <a:t> </a:t>
            </a:r>
            <a:r>
              <a:rPr lang="en-ID" sz="900" dirty="0" err="1">
                <a:solidFill>
                  <a:schemeClr val="bg2"/>
                </a:solidFill>
              </a:rPr>
              <a:t>porttitor</a:t>
            </a:r>
            <a:r>
              <a:rPr lang="en-ID" sz="900" dirty="0">
                <a:solidFill>
                  <a:schemeClr val="bg2"/>
                </a:solidFill>
              </a:rPr>
              <a:t> </a:t>
            </a:r>
            <a:r>
              <a:rPr lang="en-ID" sz="900" dirty="0" err="1">
                <a:solidFill>
                  <a:schemeClr val="bg2"/>
                </a:solidFill>
              </a:rPr>
              <a:t>odio</a:t>
            </a:r>
            <a:r>
              <a:rPr lang="en-ID" sz="900" dirty="0">
                <a:solidFill>
                  <a:schemeClr val="bg2"/>
                </a:solidFill>
              </a:rPr>
              <a:t> </a:t>
            </a:r>
            <a:r>
              <a:rPr lang="en-ID" sz="900" dirty="0" err="1">
                <a:solidFill>
                  <a:schemeClr val="bg2"/>
                </a:solidFill>
              </a:rPr>
              <a:t>egestas</a:t>
            </a:r>
            <a:endParaRPr lang="en-GB" sz="900" dirty="0">
              <a:solidFill>
                <a:schemeClr val="bg2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BA516106-F10A-E460-DEEE-804C565E7C04}"/>
              </a:ext>
            </a:extLst>
          </p:cNvPr>
          <p:cNvSpPr txBox="1"/>
          <p:nvPr/>
        </p:nvSpPr>
        <p:spPr>
          <a:xfrm>
            <a:off x="4194413" y="3040798"/>
            <a:ext cx="411107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ID" sz="1100" dirty="0">
                <a:solidFill>
                  <a:schemeClr val="bg2"/>
                </a:solidFill>
              </a:rPr>
              <a:t>Digital Business </a:t>
            </a:r>
            <a:r>
              <a:rPr lang="en-ID" sz="1100" dirty="0" err="1">
                <a:solidFill>
                  <a:schemeClr val="bg2"/>
                </a:solidFill>
              </a:rPr>
              <a:t>Proposa</a:t>
            </a:r>
            <a:r>
              <a:rPr lang="id-ID" sz="1100" dirty="0">
                <a:solidFill>
                  <a:schemeClr val="bg2"/>
                </a:solidFill>
              </a:rPr>
              <a:t>l </a:t>
            </a:r>
            <a:r>
              <a:rPr lang="en-ID" sz="1100" dirty="0">
                <a:solidFill>
                  <a:schemeClr val="bg2"/>
                </a:solidFill>
              </a:rPr>
              <a:t>Presentation template</a:t>
            </a:r>
            <a:endParaRPr lang="en-GB" sz="1100" dirty="0">
              <a:solidFill>
                <a:schemeClr val="bg2"/>
              </a:solidFill>
            </a:endParaRP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213F83DE-BC65-37BC-7CD4-1D2B9AB577E1}"/>
              </a:ext>
            </a:extLst>
          </p:cNvPr>
          <p:cNvGrpSpPr/>
          <p:nvPr/>
        </p:nvGrpSpPr>
        <p:grpSpPr>
          <a:xfrm>
            <a:off x="4150532" y="3053394"/>
            <a:ext cx="236418" cy="236418"/>
            <a:chOff x="3502218" y="4283237"/>
            <a:chExt cx="345882" cy="345882"/>
          </a:xfrm>
        </p:grpSpPr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AF7EE1B9-42EB-F66C-4BAF-B779148E7E91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17F6AD4C-AFEF-62C7-710E-8ED25B9A421A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" name="Oval 14">
              <a:extLst>
                <a:ext uri="{FF2B5EF4-FFF2-40B4-BE49-F238E27FC236}">
                  <a16:creationId xmlns:a16="http://schemas.microsoft.com/office/drawing/2014/main" id="{3C39619F-F1C1-9EFF-2727-133602ECF14F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6" name="Oval 15">
              <a:extLst>
                <a:ext uri="{FF2B5EF4-FFF2-40B4-BE49-F238E27FC236}">
                  <a16:creationId xmlns:a16="http://schemas.microsoft.com/office/drawing/2014/main" id="{7923EC18-57BD-967A-F980-5DEFC2C8ADFF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A9D64ABC-21C0-39DF-DB9A-9B75383129D7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19" name="Group 12">
            <a:extLst>
              <a:ext uri="{FF2B5EF4-FFF2-40B4-BE49-F238E27FC236}">
                <a16:creationId xmlns:a16="http://schemas.microsoft.com/office/drawing/2014/main" id="{B13414C4-39D0-7E52-6262-29EBFA170C9A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0383117" y="4962415"/>
            <a:ext cx="88786" cy="103520"/>
            <a:chOff x="3723" y="2028"/>
            <a:chExt cx="229" cy="267"/>
          </a:xfrm>
        </p:grpSpPr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26A9E5D9-79C2-5F9B-025B-6A5BE16F8EF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4" name="Line 14">
              <a:extLst>
                <a:ext uri="{FF2B5EF4-FFF2-40B4-BE49-F238E27FC236}">
                  <a16:creationId xmlns:a16="http://schemas.microsoft.com/office/drawing/2014/main" id="{084EFD3C-A12A-30FC-E2E9-4DE2E985CE7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9" name="Rounded Rectangle 76">
            <a:extLst>
              <a:ext uri="{FF2B5EF4-FFF2-40B4-BE49-F238E27FC236}">
                <a16:creationId xmlns:a16="http://schemas.microsoft.com/office/drawing/2014/main" id="{10C34F7F-8A74-3462-ADC2-800478B3634B}"/>
              </a:ext>
            </a:extLst>
          </p:cNvPr>
          <p:cNvSpPr/>
          <p:nvPr/>
        </p:nvSpPr>
        <p:spPr>
          <a:xfrm>
            <a:off x="1554499" y="1664476"/>
            <a:ext cx="1266825" cy="285857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TextBox 29">
            <a:hlinkClick r:id="rId3" action="ppaction://hlinksldjump"/>
            <a:extLst>
              <a:ext uri="{FF2B5EF4-FFF2-40B4-BE49-F238E27FC236}">
                <a16:creationId xmlns:a16="http://schemas.microsoft.com/office/drawing/2014/main" id="{F3DD782D-B352-B1BE-6884-E96550980F0B}"/>
              </a:ext>
            </a:extLst>
          </p:cNvPr>
          <p:cNvSpPr txBox="1"/>
          <p:nvPr/>
        </p:nvSpPr>
        <p:spPr>
          <a:xfrm>
            <a:off x="1757855" y="1691988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Go To Index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B8CE74EE-5692-FA35-10A9-5088FBBBA4EB}"/>
              </a:ext>
            </a:extLst>
          </p:cNvPr>
          <p:cNvGrpSpPr/>
          <p:nvPr/>
        </p:nvGrpSpPr>
        <p:grpSpPr>
          <a:xfrm>
            <a:off x="1437143" y="1549339"/>
            <a:ext cx="514902" cy="514902"/>
            <a:chOff x="3502218" y="4283237"/>
            <a:chExt cx="345882" cy="345882"/>
          </a:xfrm>
        </p:grpSpPr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FF7DDC82-61DE-3953-7BF7-E8802137B555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D2DE0DF2-5CE8-EFC6-D067-E3FCC9EA8EE2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93D311FD-1E84-92F7-DB1D-6194142015AD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5" name="Oval 34">
              <a:extLst>
                <a:ext uri="{FF2B5EF4-FFF2-40B4-BE49-F238E27FC236}">
                  <a16:creationId xmlns:a16="http://schemas.microsoft.com/office/drawing/2014/main" id="{CE3EC242-B457-2D32-1699-44003455B3B3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6F28FE0C-4F8C-9CFC-A9F7-94E329CEEE1C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56BEEABB-A246-1AAB-3965-3CA516233A9F}"/>
              </a:ext>
            </a:extLst>
          </p:cNvPr>
          <p:cNvCxnSpPr>
            <a:cxnSpLocks/>
          </p:cNvCxnSpPr>
          <p:nvPr/>
        </p:nvCxnSpPr>
        <p:spPr>
          <a:xfrm flipH="1">
            <a:off x="1697603" y="5652636"/>
            <a:ext cx="1229472" cy="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68CE6AB7-0B7E-BBA1-AB3D-7E3F3AA21696}"/>
              </a:ext>
            </a:extLst>
          </p:cNvPr>
          <p:cNvCxnSpPr>
            <a:cxnSpLocks/>
          </p:cNvCxnSpPr>
          <p:nvPr/>
        </p:nvCxnSpPr>
        <p:spPr>
          <a:xfrm flipH="1">
            <a:off x="2927075" y="5407095"/>
            <a:ext cx="355875" cy="24554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7" name="Group 46">
            <a:extLst>
              <a:ext uri="{FF2B5EF4-FFF2-40B4-BE49-F238E27FC236}">
                <a16:creationId xmlns:a16="http://schemas.microsoft.com/office/drawing/2014/main" id="{0E87D01F-6F70-E4B3-A5F0-541EF87BEDA5}"/>
              </a:ext>
            </a:extLst>
          </p:cNvPr>
          <p:cNvGrpSpPr/>
          <p:nvPr/>
        </p:nvGrpSpPr>
        <p:grpSpPr>
          <a:xfrm flipH="1" flipV="1">
            <a:off x="8908260" y="1025467"/>
            <a:ext cx="1585347" cy="245541"/>
            <a:chOff x="1697603" y="5116815"/>
            <a:chExt cx="1585347" cy="245541"/>
          </a:xfrm>
        </p:grpSpPr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BD20CAD6-692D-39D0-721B-D99E1BA5484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97603" y="5362356"/>
              <a:ext cx="1229472" cy="0"/>
            </a:xfrm>
            <a:prstGeom prst="line">
              <a:avLst/>
            </a:prstGeom>
            <a:ln w="3175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A4AC082C-B663-01AC-7D8C-AE5C31418F2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2927075" y="5116815"/>
              <a:ext cx="355875" cy="245541"/>
            </a:xfrm>
            <a:prstGeom prst="line">
              <a:avLst/>
            </a:prstGeom>
            <a:ln w="3175">
              <a:gradFill>
                <a:gsLst>
                  <a:gs pos="0">
                    <a:schemeClr val="bg2"/>
                  </a:gs>
                  <a:gs pos="100000">
                    <a:schemeClr val="bg2">
                      <a:alpha val="0"/>
                    </a:schemeClr>
                  </a:gs>
                </a:gsLst>
                <a:lin ang="1140000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0" name="Oval 49">
            <a:extLst>
              <a:ext uri="{FF2B5EF4-FFF2-40B4-BE49-F238E27FC236}">
                <a16:creationId xmlns:a16="http://schemas.microsoft.com/office/drawing/2014/main" id="{800B09A9-8C67-1760-505C-7AB73F7C0EBB}"/>
              </a:ext>
            </a:extLst>
          </p:cNvPr>
          <p:cNvSpPr/>
          <p:nvPr/>
        </p:nvSpPr>
        <p:spPr>
          <a:xfrm>
            <a:off x="3279396" y="5352990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6175B2BE-F999-A799-DDC4-C55CFCFA5A55}"/>
              </a:ext>
            </a:extLst>
          </p:cNvPr>
          <p:cNvSpPr/>
          <p:nvPr/>
        </p:nvSpPr>
        <p:spPr>
          <a:xfrm>
            <a:off x="8867779" y="1230527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Freeform 5">
            <a:extLst>
              <a:ext uri="{FF2B5EF4-FFF2-40B4-BE49-F238E27FC236}">
                <a16:creationId xmlns:a16="http://schemas.microsoft.com/office/drawing/2014/main" id="{E6068CF5-6B7B-BFC1-8881-52E91DE39726}"/>
              </a:ext>
            </a:extLst>
          </p:cNvPr>
          <p:cNvSpPr>
            <a:spLocks/>
          </p:cNvSpPr>
          <p:nvPr/>
        </p:nvSpPr>
        <p:spPr bwMode="auto">
          <a:xfrm rot="5400000" flipH="1">
            <a:off x="10332774" y="971498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3" name="Freeform 5">
            <a:extLst>
              <a:ext uri="{FF2B5EF4-FFF2-40B4-BE49-F238E27FC236}">
                <a16:creationId xmlns:a16="http://schemas.microsoft.com/office/drawing/2014/main" id="{B5CF7150-C1CF-15C6-D45C-353E5FDA78D9}"/>
              </a:ext>
            </a:extLst>
          </p:cNvPr>
          <p:cNvSpPr>
            <a:spLocks/>
          </p:cNvSpPr>
          <p:nvPr/>
        </p:nvSpPr>
        <p:spPr bwMode="auto">
          <a:xfrm rot="16200000">
            <a:off x="1646091" y="5601634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7215E0D7-338F-B9E9-2584-DE3E3A9D7A1E}"/>
              </a:ext>
            </a:extLst>
          </p:cNvPr>
          <p:cNvSpPr/>
          <p:nvPr/>
        </p:nvSpPr>
        <p:spPr>
          <a:xfrm>
            <a:off x="-1681008" y="5491277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Rounded Rectangle 107">
            <a:extLst>
              <a:ext uri="{FF2B5EF4-FFF2-40B4-BE49-F238E27FC236}">
                <a16:creationId xmlns:a16="http://schemas.microsoft.com/office/drawing/2014/main" id="{8CB69643-E3EA-1E78-82F3-E3F630EF9731}"/>
              </a:ext>
            </a:extLst>
          </p:cNvPr>
          <p:cNvSpPr/>
          <p:nvPr/>
        </p:nvSpPr>
        <p:spPr>
          <a:xfrm>
            <a:off x="13112946" y="5245891"/>
            <a:ext cx="1657543" cy="145802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01059808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1AB4FDF-9762-CCF9-0314-97436BF8D0A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0" name="Picture Placeholder 69">
            <a:extLst>
              <a:ext uri="{FF2B5EF4-FFF2-40B4-BE49-F238E27FC236}">
                <a16:creationId xmlns:a16="http://schemas.microsoft.com/office/drawing/2014/main" id="{5286D249-8571-D97B-079A-01D03C2E90F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94A2003-047F-A101-32E4-0DFF7C3322C5}"/>
              </a:ext>
            </a:extLst>
          </p:cNvPr>
          <p:cNvSpPr txBox="1"/>
          <p:nvPr/>
        </p:nvSpPr>
        <p:spPr>
          <a:xfrm>
            <a:off x="434068" y="1662182"/>
            <a:ext cx="399070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Case Study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8DD08402-53EB-5F75-C7D0-838660C70FB4}"/>
              </a:ext>
            </a:extLst>
          </p:cNvPr>
          <p:cNvSpPr/>
          <p:nvPr/>
        </p:nvSpPr>
        <p:spPr>
          <a:xfrm>
            <a:off x="1410214" y="4803867"/>
            <a:ext cx="2341387" cy="1063534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CF9D924-DED1-2EA7-B4F5-8EE8545D4622}"/>
              </a:ext>
            </a:extLst>
          </p:cNvPr>
          <p:cNvSpPr txBox="1"/>
          <p:nvPr/>
        </p:nvSpPr>
        <p:spPr>
          <a:xfrm>
            <a:off x="1534674" y="4952217"/>
            <a:ext cx="189543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tx2"/>
                </a:solidFill>
                <a:latin typeface="+mj-lt"/>
              </a:rPr>
              <a:t>Mr. James Smith</a:t>
            </a:r>
            <a:endParaRPr lang="en-GB" sz="1400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A52EFB4-A445-8A2D-ED83-0DD6EAAB5061}"/>
              </a:ext>
            </a:extLst>
          </p:cNvPr>
          <p:cNvSpPr txBox="1"/>
          <p:nvPr/>
        </p:nvSpPr>
        <p:spPr>
          <a:xfrm>
            <a:off x="1542293" y="5268080"/>
            <a:ext cx="1072476" cy="3013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2"/>
                </a:solidFill>
              </a:rPr>
              <a:t>Entrepreneur</a:t>
            </a:r>
            <a:endParaRPr lang="en-GB" sz="1000" dirty="0">
              <a:solidFill>
                <a:schemeClr val="tx2"/>
              </a:solidFill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1BBEA24-0691-95D7-45EE-2A782D379290}"/>
              </a:ext>
            </a:extLst>
          </p:cNvPr>
          <p:cNvSpPr txBox="1"/>
          <p:nvPr/>
        </p:nvSpPr>
        <p:spPr>
          <a:xfrm>
            <a:off x="8094840" y="1338426"/>
            <a:ext cx="4097160" cy="83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Mr. James faced inefficiencies and bottlenecks in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their project management processes, leading to a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decline in productivity and project delays.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38CBB8BB-FC63-9DFF-A2DA-F6FC41777234}"/>
              </a:ext>
            </a:extLst>
          </p:cNvPr>
          <p:cNvSpPr txBox="1"/>
          <p:nvPr/>
        </p:nvSpPr>
        <p:spPr>
          <a:xfrm>
            <a:off x="5505426" y="4758181"/>
            <a:ext cx="2831217" cy="10840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Mr. James experienced :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Streamlined workflows, automated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task assignments, and real-time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collaboration capabilities.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21" name="Snip Single Corner Rectangle 46">
            <a:extLst>
              <a:ext uri="{FF2B5EF4-FFF2-40B4-BE49-F238E27FC236}">
                <a16:creationId xmlns:a16="http://schemas.microsoft.com/office/drawing/2014/main" id="{765E2021-83EA-9C58-AAEA-F6FA40FE3388}"/>
              </a:ext>
            </a:extLst>
          </p:cNvPr>
          <p:cNvSpPr/>
          <p:nvPr/>
        </p:nvSpPr>
        <p:spPr>
          <a:xfrm flipH="1" flipV="1">
            <a:off x="6632010" y="2682408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Snip Single Corner Rectangle 49">
            <a:extLst>
              <a:ext uri="{FF2B5EF4-FFF2-40B4-BE49-F238E27FC236}">
                <a16:creationId xmlns:a16="http://schemas.microsoft.com/office/drawing/2014/main" id="{65DFBF5D-39DE-E384-8C6C-E7895169E0C0}"/>
              </a:ext>
            </a:extLst>
          </p:cNvPr>
          <p:cNvSpPr/>
          <p:nvPr/>
        </p:nvSpPr>
        <p:spPr>
          <a:xfrm flipH="1" flipV="1">
            <a:off x="6723463" y="3153229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FFEADFC-5572-595B-D046-E39456BC7BCE}"/>
              </a:ext>
            </a:extLst>
          </p:cNvPr>
          <p:cNvSpPr txBox="1"/>
          <p:nvPr/>
        </p:nvSpPr>
        <p:spPr>
          <a:xfrm>
            <a:off x="6831379" y="3489273"/>
            <a:ext cx="1085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dirty="0">
                <a:solidFill>
                  <a:schemeClr val="bg2"/>
                </a:solidFill>
                <a:latin typeface="+mj-lt"/>
              </a:rPr>
              <a:t>35++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9E39AA62-7B12-0616-CEB9-18D48EBDF39C}"/>
              </a:ext>
            </a:extLst>
          </p:cNvPr>
          <p:cNvSpPr txBox="1"/>
          <p:nvPr/>
        </p:nvSpPr>
        <p:spPr>
          <a:xfrm>
            <a:off x="6831380" y="3307212"/>
            <a:ext cx="76397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Increased</a:t>
            </a:r>
          </a:p>
        </p:txBody>
      </p:sp>
      <p:grpSp>
        <p:nvGrpSpPr>
          <p:cNvPr id="25" name="Group 12">
            <a:extLst>
              <a:ext uri="{FF2B5EF4-FFF2-40B4-BE49-F238E27FC236}">
                <a16:creationId xmlns:a16="http://schemas.microsoft.com/office/drawing/2014/main" id="{CCB2E912-A3D6-DC08-24C4-8F59E84EB446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7619047" y="3360521"/>
            <a:ext cx="88786" cy="103520"/>
            <a:chOff x="3723" y="2028"/>
            <a:chExt cx="229" cy="267"/>
          </a:xfrm>
        </p:grpSpPr>
        <p:sp>
          <p:nvSpPr>
            <p:cNvPr id="26" name="Freeform 13">
              <a:extLst>
                <a:ext uri="{FF2B5EF4-FFF2-40B4-BE49-F238E27FC236}">
                  <a16:creationId xmlns:a16="http://schemas.microsoft.com/office/drawing/2014/main" id="{6AF34A54-2337-5313-D038-5C54994511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7" name="Line 14">
              <a:extLst>
                <a:ext uri="{FF2B5EF4-FFF2-40B4-BE49-F238E27FC236}">
                  <a16:creationId xmlns:a16="http://schemas.microsoft.com/office/drawing/2014/main" id="{C342F059-E51B-675C-973C-598C8D46E3F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ACFE0ACD-10CC-6413-EB2D-D729CCBE75A0}"/>
              </a:ext>
            </a:extLst>
          </p:cNvPr>
          <p:cNvCxnSpPr>
            <a:cxnSpLocks/>
          </p:cNvCxnSpPr>
          <p:nvPr/>
        </p:nvCxnSpPr>
        <p:spPr>
          <a:xfrm rot="16367898" flipH="1" flipV="1">
            <a:off x="9249917" y="3037205"/>
            <a:ext cx="888432" cy="795334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9" name="Group 28">
            <a:extLst>
              <a:ext uri="{FF2B5EF4-FFF2-40B4-BE49-F238E27FC236}">
                <a16:creationId xmlns:a16="http://schemas.microsoft.com/office/drawing/2014/main" id="{C298AA41-7110-3A26-FE6A-6455CAF51EB9}"/>
              </a:ext>
            </a:extLst>
          </p:cNvPr>
          <p:cNvGrpSpPr/>
          <p:nvPr/>
        </p:nvGrpSpPr>
        <p:grpSpPr>
          <a:xfrm rot="18878014">
            <a:off x="9911663" y="2799821"/>
            <a:ext cx="410568" cy="410568"/>
            <a:chOff x="3502218" y="4283237"/>
            <a:chExt cx="345882" cy="345882"/>
          </a:xfrm>
        </p:grpSpPr>
        <p:sp>
          <p:nvSpPr>
            <p:cNvPr id="30" name="Oval 29">
              <a:extLst>
                <a:ext uri="{FF2B5EF4-FFF2-40B4-BE49-F238E27FC236}">
                  <a16:creationId xmlns:a16="http://schemas.microsoft.com/office/drawing/2014/main" id="{0860C589-CD1B-FE16-32E3-0E1CF06EF2CF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3D1D0B47-4623-1BC0-1B65-37E80AB8EDF1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41D6615A-560C-0EEF-3C95-C97EC5BACEAA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F4C3BF4C-B02C-5C9F-FCD3-9416D8D2F5E5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80824FBA-2149-D84B-FD8F-1512704039DF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3D3E9137-4A6C-8B4B-BB4D-DEDFF3E37CBA}"/>
              </a:ext>
            </a:extLst>
          </p:cNvPr>
          <p:cNvGrpSpPr/>
          <p:nvPr/>
        </p:nvGrpSpPr>
        <p:grpSpPr>
          <a:xfrm rot="18878014">
            <a:off x="9069968" y="3653860"/>
            <a:ext cx="410568" cy="410568"/>
            <a:chOff x="3502218" y="4283237"/>
            <a:chExt cx="345882" cy="345882"/>
          </a:xfrm>
        </p:grpSpPr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0FADAE52-6756-6301-AAE1-0CAC07D2439A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A62A669E-6F52-146C-B25E-030CA814C077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7AC85316-E8EE-6B45-BC46-DD13F8FB4F32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6D9E60FE-9E30-417A-9126-D1C840D5A7C6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723CBC33-6720-BDD0-EEED-55DEB3DE5D9C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42" name="TextBox 41">
            <a:extLst>
              <a:ext uri="{FF2B5EF4-FFF2-40B4-BE49-F238E27FC236}">
                <a16:creationId xmlns:a16="http://schemas.microsoft.com/office/drawing/2014/main" id="{B1736AA3-8B22-0F9D-8069-8924EAECC967}"/>
              </a:ext>
            </a:extLst>
          </p:cNvPr>
          <p:cNvSpPr txBox="1"/>
          <p:nvPr/>
        </p:nvSpPr>
        <p:spPr>
          <a:xfrm>
            <a:off x="8858618" y="4883657"/>
            <a:ext cx="79819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600" dirty="0">
                <a:solidFill>
                  <a:schemeClr val="accent2"/>
                </a:solidFill>
                <a:latin typeface="+mj-lt"/>
              </a:rPr>
              <a:t>40%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30B26568-DED6-41E2-23AC-5CEFFBEB2B0E}"/>
              </a:ext>
            </a:extLst>
          </p:cNvPr>
          <p:cNvSpPr txBox="1"/>
          <p:nvPr/>
        </p:nvSpPr>
        <p:spPr>
          <a:xfrm>
            <a:off x="9589598" y="4896453"/>
            <a:ext cx="11514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Increase</a:t>
            </a:r>
          </a:p>
          <a:p>
            <a:r>
              <a:rPr lang="en-GB" sz="900" dirty="0">
                <a:solidFill>
                  <a:schemeClr val="bg2"/>
                </a:solidFill>
              </a:rPr>
              <a:t>Productivity</a:t>
            </a:r>
          </a:p>
        </p:txBody>
      </p:sp>
      <p:grpSp>
        <p:nvGrpSpPr>
          <p:cNvPr id="44" name="Group 12">
            <a:extLst>
              <a:ext uri="{FF2B5EF4-FFF2-40B4-BE49-F238E27FC236}">
                <a16:creationId xmlns:a16="http://schemas.microsoft.com/office/drawing/2014/main" id="{ACFEB81B-2F19-62B7-E2F6-DE08E2754FB4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3354233" y="5472348"/>
            <a:ext cx="198379" cy="231300"/>
            <a:chOff x="3723" y="2028"/>
            <a:chExt cx="229" cy="267"/>
          </a:xfrm>
        </p:grpSpPr>
        <p:sp>
          <p:nvSpPr>
            <p:cNvPr id="45" name="Freeform 13">
              <a:extLst>
                <a:ext uri="{FF2B5EF4-FFF2-40B4-BE49-F238E27FC236}">
                  <a16:creationId xmlns:a16="http://schemas.microsoft.com/office/drawing/2014/main" id="{DCFF5F96-FEB7-4089-FE53-099587A286FF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46" name="Line 14">
              <a:extLst>
                <a:ext uri="{FF2B5EF4-FFF2-40B4-BE49-F238E27FC236}">
                  <a16:creationId xmlns:a16="http://schemas.microsoft.com/office/drawing/2014/main" id="{906E152E-42D3-4588-A17E-960FC1DE6FB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41" name="Oval 40">
            <a:extLst>
              <a:ext uri="{FF2B5EF4-FFF2-40B4-BE49-F238E27FC236}">
                <a16:creationId xmlns:a16="http://schemas.microsoft.com/office/drawing/2014/main" id="{0553E84E-9005-BFA2-2292-312E3F819356}"/>
              </a:ext>
            </a:extLst>
          </p:cNvPr>
          <p:cNvSpPr/>
          <p:nvPr/>
        </p:nvSpPr>
        <p:spPr>
          <a:xfrm>
            <a:off x="-1824707" y="5418762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E016524D-6D2B-63F0-2AF0-7C8E33E71EE0}"/>
              </a:ext>
            </a:extLst>
          </p:cNvPr>
          <p:cNvSpPr/>
          <p:nvPr/>
        </p:nvSpPr>
        <p:spPr>
          <a:xfrm>
            <a:off x="10407257" y="-1325845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56" name="Group 12">
            <a:extLst>
              <a:ext uri="{FF2B5EF4-FFF2-40B4-BE49-F238E27FC236}">
                <a16:creationId xmlns:a16="http://schemas.microsoft.com/office/drawing/2014/main" id="{C815B7E2-1A20-3617-32FD-6D39D1A1C88A}"/>
              </a:ext>
            </a:extLst>
          </p:cNvPr>
          <p:cNvGrpSpPr>
            <a:grpSpLocks noChangeAspect="1"/>
          </p:cNvGrpSpPr>
          <p:nvPr/>
        </p:nvGrpSpPr>
        <p:grpSpPr bwMode="auto">
          <a:xfrm rot="8100000">
            <a:off x="11066060" y="4983374"/>
            <a:ext cx="198379" cy="231300"/>
            <a:chOff x="3723" y="2028"/>
            <a:chExt cx="229" cy="267"/>
          </a:xfrm>
        </p:grpSpPr>
        <p:sp>
          <p:nvSpPr>
            <p:cNvPr id="57" name="Freeform 13">
              <a:extLst>
                <a:ext uri="{FF2B5EF4-FFF2-40B4-BE49-F238E27FC236}">
                  <a16:creationId xmlns:a16="http://schemas.microsoft.com/office/drawing/2014/main" id="{0A960A58-C142-0384-8CD5-19FF7FAF543A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58" name="Line 14">
              <a:extLst>
                <a:ext uri="{FF2B5EF4-FFF2-40B4-BE49-F238E27FC236}">
                  <a16:creationId xmlns:a16="http://schemas.microsoft.com/office/drawing/2014/main" id="{054EDE73-760B-E4A5-BA9F-600092AEE11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48" name="TextBox 47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0F160D4F-4834-2FDF-831D-C38BBA37AAEB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49" name="TextBox 48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0E9417D3-51AE-BFE7-3F9D-301DD41E587D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50" name="TextBox 49">
            <a:hlinkClick r:id="rId2" action="ppaction://hlinksldjump"/>
            <a:extLst>
              <a:ext uri="{FF2B5EF4-FFF2-40B4-BE49-F238E27FC236}">
                <a16:creationId xmlns:a16="http://schemas.microsoft.com/office/drawing/2014/main" id="{5C788C8B-01DD-3AA1-0B9C-E19FD06576D0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51" name="TextBox 50">
            <a:hlinkClick r:id="rId3" action="ppaction://hlinksldjump"/>
            <a:extLst>
              <a:ext uri="{FF2B5EF4-FFF2-40B4-BE49-F238E27FC236}">
                <a16:creationId xmlns:a16="http://schemas.microsoft.com/office/drawing/2014/main" id="{CFC9734F-CE56-3167-C7AC-77DE478BB9BD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53" name="TextBox 52">
            <a:hlinkClick r:id="rId4" action="ppaction://hlinksldjump"/>
            <a:extLst>
              <a:ext uri="{FF2B5EF4-FFF2-40B4-BE49-F238E27FC236}">
                <a16:creationId xmlns:a16="http://schemas.microsoft.com/office/drawing/2014/main" id="{233FB53C-1993-F756-B63E-E022DEE1163D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326D3155-3C01-3A4F-F5CA-E43468860518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55" name="Group 12">
            <a:extLst>
              <a:ext uri="{FF2B5EF4-FFF2-40B4-BE49-F238E27FC236}">
                <a16:creationId xmlns:a16="http://schemas.microsoft.com/office/drawing/2014/main" id="{FD4617C9-89D2-DE81-C4DE-E80D31E7D46B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59" name="Freeform 13">
              <a:extLst>
                <a:ext uri="{FF2B5EF4-FFF2-40B4-BE49-F238E27FC236}">
                  <a16:creationId xmlns:a16="http://schemas.microsoft.com/office/drawing/2014/main" id="{1AF8D968-0927-5E07-FD82-78F16CECEA0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60" name="Line 14">
              <a:extLst>
                <a:ext uri="{FF2B5EF4-FFF2-40B4-BE49-F238E27FC236}">
                  <a16:creationId xmlns:a16="http://schemas.microsoft.com/office/drawing/2014/main" id="{4CD2FD2C-9A48-8D64-A685-2014CCC8A33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61" name="Rectangle: Rounded Corners 34">
            <a:extLst>
              <a:ext uri="{FF2B5EF4-FFF2-40B4-BE49-F238E27FC236}">
                <a16:creationId xmlns:a16="http://schemas.microsoft.com/office/drawing/2014/main" id="{952838C8-E829-907D-2CD6-69ED6BFDF3C9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62" name="TextBox 61">
            <a:hlinkClick r:id="rId5" action="ppaction://hlinksldjump"/>
            <a:extLst>
              <a:ext uri="{FF2B5EF4-FFF2-40B4-BE49-F238E27FC236}">
                <a16:creationId xmlns:a16="http://schemas.microsoft.com/office/drawing/2014/main" id="{543F5FF4-80BA-0735-5D72-10BAA3F31F32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786B596F-01F9-20A6-B083-F7E29FD7ABF1}"/>
              </a:ext>
            </a:extLst>
          </p:cNvPr>
          <p:cNvSpPr txBox="1"/>
          <p:nvPr/>
        </p:nvSpPr>
        <p:spPr>
          <a:xfrm>
            <a:off x="6414052" y="7606748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6316059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icture Placeholder 65">
            <a:extLst>
              <a:ext uri="{FF2B5EF4-FFF2-40B4-BE49-F238E27FC236}">
                <a16:creationId xmlns:a16="http://schemas.microsoft.com/office/drawing/2014/main" id="{413AE91A-6342-3A25-3F64-A85B146F8B6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C1348A95-C41A-359B-9C53-1586F2EF44E8}"/>
              </a:ext>
            </a:extLst>
          </p:cNvPr>
          <p:cNvSpPr/>
          <p:nvPr/>
        </p:nvSpPr>
        <p:spPr>
          <a:xfrm>
            <a:off x="-1596400" y="-1733656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310B738-CB10-1190-10E4-28A5A289DAF0}"/>
              </a:ext>
            </a:extLst>
          </p:cNvPr>
          <p:cNvSpPr txBox="1"/>
          <p:nvPr/>
        </p:nvSpPr>
        <p:spPr>
          <a:xfrm>
            <a:off x="7681073" y="1641614"/>
            <a:ext cx="399070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Succes Story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728B4DE5-3F7B-149D-42CF-1DFFCE93C32A}"/>
              </a:ext>
            </a:extLst>
          </p:cNvPr>
          <p:cNvGrpSpPr/>
          <p:nvPr/>
        </p:nvGrpSpPr>
        <p:grpSpPr>
          <a:xfrm>
            <a:off x="7721600" y="2709643"/>
            <a:ext cx="236418" cy="236418"/>
            <a:chOff x="3502218" y="4283237"/>
            <a:chExt cx="345882" cy="345882"/>
          </a:xfrm>
        </p:grpSpPr>
        <p:sp>
          <p:nvSpPr>
            <p:cNvPr id="15" name="Oval 14">
              <a:extLst>
                <a:ext uri="{FF2B5EF4-FFF2-40B4-BE49-F238E27FC236}">
                  <a16:creationId xmlns:a16="http://schemas.microsoft.com/office/drawing/2014/main" id="{5DE16DC5-E342-842A-C12F-A9E9EF7FEF42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6" name="Oval 15">
              <a:extLst>
                <a:ext uri="{FF2B5EF4-FFF2-40B4-BE49-F238E27FC236}">
                  <a16:creationId xmlns:a16="http://schemas.microsoft.com/office/drawing/2014/main" id="{24EE12B7-FB05-2497-13E0-3571F098996B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C0EE2063-974A-D2B4-7E29-0C2F9D673DB1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" name="Oval 17">
              <a:extLst>
                <a:ext uri="{FF2B5EF4-FFF2-40B4-BE49-F238E27FC236}">
                  <a16:creationId xmlns:a16="http://schemas.microsoft.com/office/drawing/2014/main" id="{23C0032F-80C8-7A26-3229-D5B2F6A323E0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" name="Oval 18">
              <a:extLst>
                <a:ext uri="{FF2B5EF4-FFF2-40B4-BE49-F238E27FC236}">
                  <a16:creationId xmlns:a16="http://schemas.microsoft.com/office/drawing/2014/main" id="{B6DB2785-475F-32D1-9CEE-CDA4CFA84AE8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20" name="TextBox 19">
            <a:extLst>
              <a:ext uri="{FF2B5EF4-FFF2-40B4-BE49-F238E27FC236}">
                <a16:creationId xmlns:a16="http://schemas.microsoft.com/office/drawing/2014/main" id="{95D3BC5C-5882-63A5-462A-3D54E2D6A505}"/>
              </a:ext>
            </a:extLst>
          </p:cNvPr>
          <p:cNvSpPr txBox="1"/>
          <p:nvPr/>
        </p:nvSpPr>
        <p:spPr>
          <a:xfrm>
            <a:off x="8081129" y="2623187"/>
            <a:ext cx="3329822" cy="5761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Company Y struggled with high error rates and manual data processing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C7722B3A-1B6E-7F4C-8E2E-46CA1D244008}"/>
              </a:ext>
            </a:extLst>
          </p:cNvPr>
          <p:cNvSpPr txBox="1"/>
          <p:nvPr/>
        </p:nvSpPr>
        <p:spPr>
          <a:xfrm>
            <a:off x="1997462" y="2546633"/>
            <a:ext cx="12380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accent2"/>
                </a:solidFill>
                <a:latin typeface="+mj-lt"/>
              </a:rPr>
              <a:t>$100k</a:t>
            </a:r>
            <a:endParaRPr lang="en-GB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F42E945F-0239-6259-B3F5-16B3E26F2728}"/>
              </a:ext>
            </a:extLst>
          </p:cNvPr>
          <p:cNvSpPr txBox="1"/>
          <p:nvPr/>
        </p:nvSpPr>
        <p:spPr>
          <a:xfrm>
            <a:off x="3189760" y="2577411"/>
            <a:ext cx="144574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solidFill>
                  <a:schemeClr val="bg2"/>
                </a:solidFill>
              </a:rPr>
              <a:t>Annual Cost Savings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F767D02B-F77C-3167-C4BF-BA80A3BB0C61}"/>
              </a:ext>
            </a:extLst>
          </p:cNvPr>
          <p:cNvSpPr txBox="1"/>
          <p:nvPr/>
        </p:nvSpPr>
        <p:spPr>
          <a:xfrm>
            <a:off x="930994" y="5154776"/>
            <a:ext cx="3329822" cy="83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Company Y reduced processing errors by an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impressive 80%, resulting in significant cost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savings of $100,000 annually</a:t>
            </a:r>
            <a:endParaRPr lang="en-GB" sz="1100" dirty="0">
              <a:solidFill>
                <a:schemeClr val="bg2"/>
              </a:solidFill>
            </a:endParaRPr>
          </a:p>
        </p:txBody>
      </p:sp>
      <p:grpSp>
        <p:nvGrpSpPr>
          <p:cNvPr id="32" name="Group 12">
            <a:extLst>
              <a:ext uri="{FF2B5EF4-FFF2-40B4-BE49-F238E27FC236}">
                <a16:creationId xmlns:a16="http://schemas.microsoft.com/office/drawing/2014/main" id="{462FCA46-0CD7-096A-1508-60B928783F4C}"/>
              </a:ext>
            </a:extLst>
          </p:cNvPr>
          <p:cNvGrpSpPr>
            <a:grpSpLocks noChangeAspect="1"/>
          </p:cNvGrpSpPr>
          <p:nvPr/>
        </p:nvGrpSpPr>
        <p:grpSpPr bwMode="auto">
          <a:xfrm rot="8100000">
            <a:off x="10890283" y="5591827"/>
            <a:ext cx="198379" cy="231300"/>
            <a:chOff x="3723" y="2028"/>
            <a:chExt cx="229" cy="267"/>
          </a:xfrm>
        </p:grpSpPr>
        <p:sp>
          <p:nvSpPr>
            <p:cNvPr id="33" name="Freeform 13">
              <a:extLst>
                <a:ext uri="{FF2B5EF4-FFF2-40B4-BE49-F238E27FC236}">
                  <a16:creationId xmlns:a16="http://schemas.microsoft.com/office/drawing/2014/main" id="{C19EE5D1-483E-7D0A-D564-1BB29138BB22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4" name="Line 14">
              <a:extLst>
                <a:ext uri="{FF2B5EF4-FFF2-40B4-BE49-F238E27FC236}">
                  <a16:creationId xmlns:a16="http://schemas.microsoft.com/office/drawing/2014/main" id="{8119177E-9227-3638-2143-0B173EF2D7C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BBC56679-46E5-D88F-C9CA-4D373C412F1D}"/>
              </a:ext>
            </a:extLst>
          </p:cNvPr>
          <p:cNvCxnSpPr>
            <a:cxnSpLocks/>
          </p:cNvCxnSpPr>
          <p:nvPr/>
        </p:nvCxnSpPr>
        <p:spPr>
          <a:xfrm flipH="1">
            <a:off x="1170573" y="3681413"/>
            <a:ext cx="1256057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26989C52-DA02-304B-DF3E-01C1EDE8ED1E}"/>
              </a:ext>
            </a:extLst>
          </p:cNvPr>
          <p:cNvCxnSpPr>
            <a:cxnSpLocks/>
          </p:cNvCxnSpPr>
          <p:nvPr/>
        </p:nvCxnSpPr>
        <p:spPr>
          <a:xfrm flipH="1" flipV="1">
            <a:off x="667270" y="2719967"/>
            <a:ext cx="503303" cy="95250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6E963D97-EA87-E68A-4536-38D2E6431E40}"/>
              </a:ext>
            </a:extLst>
          </p:cNvPr>
          <p:cNvCxnSpPr>
            <a:cxnSpLocks/>
          </p:cNvCxnSpPr>
          <p:nvPr/>
        </p:nvCxnSpPr>
        <p:spPr>
          <a:xfrm>
            <a:off x="-1471245" y="2717546"/>
            <a:ext cx="2133845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227F054D-62E2-6784-8889-CB70699AB213}"/>
              </a:ext>
            </a:extLst>
          </p:cNvPr>
          <p:cNvSpPr/>
          <p:nvPr/>
        </p:nvSpPr>
        <p:spPr>
          <a:xfrm flipH="1">
            <a:off x="2382327" y="3636429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4E94BC91-5DDC-31F1-8F34-B6BCDD0743F6}"/>
              </a:ext>
            </a:extLst>
          </p:cNvPr>
          <p:cNvGrpSpPr/>
          <p:nvPr/>
        </p:nvGrpSpPr>
        <p:grpSpPr>
          <a:xfrm>
            <a:off x="295960" y="2278642"/>
            <a:ext cx="943997" cy="943997"/>
            <a:chOff x="3502218" y="4283237"/>
            <a:chExt cx="345882" cy="345882"/>
          </a:xfrm>
        </p:grpSpPr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7E69559E-3F0A-1C62-25FB-E517587F70AC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20C0D330-75D1-A005-3450-B326A719B207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249FB058-1023-9EF7-C2CA-BA69A9986ECC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E8E8AED6-CFB8-E40D-3691-CCAD4ABF4345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49C766F7-A9F9-4E61-EC45-58208387C334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45" name="Snip Single Corner Rectangle 46">
            <a:extLst>
              <a:ext uri="{FF2B5EF4-FFF2-40B4-BE49-F238E27FC236}">
                <a16:creationId xmlns:a16="http://schemas.microsoft.com/office/drawing/2014/main" id="{205D63A8-94EC-6C0B-D852-08A24EE7CC66}"/>
              </a:ext>
            </a:extLst>
          </p:cNvPr>
          <p:cNvSpPr/>
          <p:nvPr/>
        </p:nvSpPr>
        <p:spPr>
          <a:xfrm flipH="1" flipV="1">
            <a:off x="6451350" y="3950128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Snip Single Corner Rectangle 49">
            <a:extLst>
              <a:ext uri="{FF2B5EF4-FFF2-40B4-BE49-F238E27FC236}">
                <a16:creationId xmlns:a16="http://schemas.microsoft.com/office/drawing/2014/main" id="{AB6EB135-B32F-6589-D421-61448E99EE2E}"/>
              </a:ext>
            </a:extLst>
          </p:cNvPr>
          <p:cNvSpPr/>
          <p:nvPr/>
        </p:nvSpPr>
        <p:spPr>
          <a:xfrm flipH="1" flipV="1">
            <a:off x="6542803" y="4420949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535844F8-E833-419E-8ADE-D517BBEB9498}"/>
              </a:ext>
            </a:extLst>
          </p:cNvPr>
          <p:cNvSpPr txBox="1"/>
          <p:nvPr/>
        </p:nvSpPr>
        <p:spPr>
          <a:xfrm>
            <a:off x="6650719" y="4860726"/>
            <a:ext cx="10850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dirty="0">
                <a:solidFill>
                  <a:schemeClr val="bg2"/>
                </a:solidFill>
                <a:latin typeface="+mj-lt"/>
              </a:rPr>
              <a:t>80%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64A56A62-AACA-DF67-C631-6F49BBB9DC4B}"/>
              </a:ext>
            </a:extLst>
          </p:cNvPr>
          <p:cNvSpPr txBox="1"/>
          <p:nvPr/>
        </p:nvSpPr>
        <p:spPr>
          <a:xfrm>
            <a:off x="6650719" y="4520790"/>
            <a:ext cx="11496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Reduced error</a:t>
            </a:r>
          </a:p>
          <a:p>
            <a:r>
              <a:rPr lang="en-GB" sz="900" dirty="0">
                <a:solidFill>
                  <a:schemeClr val="bg2"/>
                </a:solidFill>
              </a:rPr>
              <a:t>processing</a:t>
            </a:r>
          </a:p>
        </p:txBody>
      </p:sp>
      <p:grpSp>
        <p:nvGrpSpPr>
          <p:cNvPr id="49" name="Group 12">
            <a:extLst>
              <a:ext uri="{FF2B5EF4-FFF2-40B4-BE49-F238E27FC236}">
                <a16:creationId xmlns:a16="http://schemas.microsoft.com/office/drawing/2014/main" id="{034D66B4-540B-C166-210A-6D9DE03CD73D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7438387" y="5009020"/>
            <a:ext cx="88786" cy="103520"/>
            <a:chOff x="3723" y="2028"/>
            <a:chExt cx="229" cy="267"/>
          </a:xfrm>
        </p:grpSpPr>
        <p:sp>
          <p:nvSpPr>
            <p:cNvPr id="50" name="Freeform 13">
              <a:extLst>
                <a:ext uri="{FF2B5EF4-FFF2-40B4-BE49-F238E27FC236}">
                  <a16:creationId xmlns:a16="http://schemas.microsoft.com/office/drawing/2014/main" id="{36D61660-CD45-BCF7-5115-9F1201208391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51" name="Line 14">
              <a:extLst>
                <a:ext uri="{FF2B5EF4-FFF2-40B4-BE49-F238E27FC236}">
                  <a16:creationId xmlns:a16="http://schemas.microsoft.com/office/drawing/2014/main" id="{B505C8A8-0165-4723-1B48-722842DF9FD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FFF5057B-3D74-AF33-82DC-93CC0B9C666F}"/>
              </a:ext>
            </a:extLst>
          </p:cNvPr>
          <p:cNvCxnSpPr>
            <a:cxnSpLocks/>
          </p:cNvCxnSpPr>
          <p:nvPr/>
        </p:nvCxnSpPr>
        <p:spPr>
          <a:xfrm>
            <a:off x="7806467" y="4765569"/>
            <a:ext cx="1264962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Freeform 5">
            <a:extLst>
              <a:ext uri="{FF2B5EF4-FFF2-40B4-BE49-F238E27FC236}">
                <a16:creationId xmlns:a16="http://schemas.microsoft.com/office/drawing/2014/main" id="{3803D400-6A71-A9F9-1D58-EB9FC4956905}"/>
              </a:ext>
            </a:extLst>
          </p:cNvPr>
          <p:cNvSpPr>
            <a:spLocks/>
          </p:cNvSpPr>
          <p:nvPr/>
        </p:nvSpPr>
        <p:spPr bwMode="auto">
          <a:xfrm rot="16200000" flipH="1">
            <a:off x="7773965" y="4711510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D8B8C2D-CFFA-2DAC-14A5-2BDD0FD28FFD}"/>
              </a:ext>
            </a:extLst>
          </p:cNvPr>
          <p:cNvCxnSpPr>
            <a:cxnSpLocks/>
          </p:cNvCxnSpPr>
          <p:nvPr/>
        </p:nvCxnSpPr>
        <p:spPr>
          <a:xfrm flipV="1">
            <a:off x="9071429" y="4765569"/>
            <a:ext cx="0" cy="241607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Oval 59">
            <a:extLst>
              <a:ext uri="{FF2B5EF4-FFF2-40B4-BE49-F238E27FC236}">
                <a16:creationId xmlns:a16="http://schemas.microsoft.com/office/drawing/2014/main" id="{BE2CD9D0-BBC9-AFFF-1F49-2254219D0E35}"/>
              </a:ext>
            </a:extLst>
          </p:cNvPr>
          <p:cNvSpPr/>
          <p:nvPr/>
        </p:nvSpPr>
        <p:spPr>
          <a:xfrm>
            <a:off x="10689244" y="5527718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F87009CD-45D7-83F3-8EAC-A9CAB9CB6F37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23" name="TextBox 22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CC1E1472-75D2-CD9C-C3CB-068FF7687F9E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24" name="TextBox 23">
            <a:hlinkClick r:id="rId2" action="ppaction://hlinksldjump"/>
            <a:extLst>
              <a:ext uri="{FF2B5EF4-FFF2-40B4-BE49-F238E27FC236}">
                <a16:creationId xmlns:a16="http://schemas.microsoft.com/office/drawing/2014/main" id="{D0A5C983-6E4D-A02D-5477-75547A5819F2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5" name="TextBox 24">
            <a:hlinkClick r:id="rId3" action="ppaction://hlinksldjump"/>
            <a:extLst>
              <a:ext uri="{FF2B5EF4-FFF2-40B4-BE49-F238E27FC236}">
                <a16:creationId xmlns:a16="http://schemas.microsoft.com/office/drawing/2014/main" id="{C1242579-0A7B-DA5C-D693-904336A7F768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27" name="TextBox 26">
            <a:hlinkClick r:id="rId4" action="ppaction://hlinksldjump"/>
            <a:extLst>
              <a:ext uri="{FF2B5EF4-FFF2-40B4-BE49-F238E27FC236}">
                <a16:creationId xmlns:a16="http://schemas.microsoft.com/office/drawing/2014/main" id="{15C9C600-E9CC-3068-5A85-6086607D325D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B462B922-4CA1-2ABD-85A3-64CE76F0DF6D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54" name="Group 12">
            <a:extLst>
              <a:ext uri="{FF2B5EF4-FFF2-40B4-BE49-F238E27FC236}">
                <a16:creationId xmlns:a16="http://schemas.microsoft.com/office/drawing/2014/main" id="{01FA1582-7C79-BD81-5870-6C81B006FB36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56" name="Freeform 13">
              <a:extLst>
                <a:ext uri="{FF2B5EF4-FFF2-40B4-BE49-F238E27FC236}">
                  <a16:creationId xmlns:a16="http://schemas.microsoft.com/office/drawing/2014/main" id="{6648C4C0-5FF5-AB60-2A80-ED94739D113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57" name="Line 14">
              <a:extLst>
                <a:ext uri="{FF2B5EF4-FFF2-40B4-BE49-F238E27FC236}">
                  <a16:creationId xmlns:a16="http://schemas.microsoft.com/office/drawing/2014/main" id="{27BA2B83-B49B-360B-BE75-44C410226E8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58" name="Rectangle: Rounded Corners 34">
            <a:extLst>
              <a:ext uri="{FF2B5EF4-FFF2-40B4-BE49-F238E27FC236}">
                <a16:creationId xmlns:a16="http://schemas.microsoft.com/office/drawing/2014/main" id="{81A242B4-96E9-59DA-4966-D037E661405C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9" name="TextBox 58">
            <a:hlinkClick r:id="rId5" action="ppaction://hlinksldjump"/>
            <a:extLst>
              <a:ext uri="{FF2B5EF4-FFF2-40B4-BE49-F238E27FC236}">
                <a16:creationId xmlns:a16="http://schemas.microsoft.com/office/drawing/2014/main" id="{54CBA78E-21F8-5934-1332-35A9048A5BE1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2139188610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nip Single Corner Rectangle 46">
            <a:extLst>
              <a:ext uri="{FF2B5EF4-FFF2-40B4-BE49-F238E27FC236}">
                <a16:creationId xmlns:a16="http://schemas.microsoft.com/office/drawing/2014/main" id="{E30EDB5B-3762-8F37-B1B9-66695DBC9342}"/>
              </a:ext>
            </a:extLst>
          </p:cNvPr>
          <p:cNvSpPr/>
          <p:nvPr/>
        </p:nvSpPr>
        <p:spPr>
          <a:xfrm flipV="1">
            <a:off x="7218073" y="1830977"/>
            <a:ext cx="3366621" cy="2217147"/>
          </a:xfrm>
          <a:prstGeom prst="snip1Rect">
            <a:avLst>
              <a:gd name="adj" fmla="val 2568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Rounded Rectangle 76">
            <a:extLst>
              <a:ext uri="{FF2B5EF4-FFF2-40B4-BE49-F238E27FC236}">
                <a16:creationId xmlns:a16="http://schemas.microsoft.com/office/drawing/2014/main" id="{D6B2FCCC-C993-5FDE-CA48-7CE53DFDCCE1}"/>
              </a:ext>
            </a:extLst>
          </p:cNvPr>
          <p:cNvSpPr/>
          <p:nvPr/>
        </p:nvSpPr>
        <p:spPr>
          <a:xfrm>
            <a:off x="10009517" y="2844792"/>
            <a:ext cx="1530185" cy="285857"/>
          </a:xfrm>
          <a:prstGeom prst="roundRect">
            <a:avLst>
              <a:gd name="adj" fmla="val 50000"/>
            </a:avLst>
          </a:prstGeom>
          <a:gradFill>
            <a:gsLst>
              <a:gs pos="11000">
                <a:schemeClr val="accent1"/>
              </a:gs>
              <a:gs pos="100000">
                <a:schemeClr val="accent2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347A6F8D-8707-08C3-64B6-9D7FD692550F}"/>
              </a:ext>
            </a:extLst>
          </p:cNvPr>
          <p:cNvSpPr txBox="1"/>
          <p:nvPr/>
        </p:nvSpPr>
        <p:spPr>
          <a:xfrm>
            <a:off x="874713" y="4566794"/>
            <a:ext cx="580317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solidFill>
                  <a:schemeClr val="bg2"/>
                </a:solidFill>
                <a:latin typeface="+mj-lt"/>
              </a:rPr>
              <a:t>Let’s start Your digital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E4B01D3-E2EA-14B8-6DF1-9E1D71B72BA2}"/>
              </a:ext>
            </a:extLst>
          </p:cNvPr>
          <p:cNvSpPr txBox="1"/>
          <p:nvPr/>
        </p:nvSpPr>
        <p:spPr>
          <a:xfrm>
            <a:off x="874713" y="5122270"/>
            <a:ext cx="402129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solidFill>
                  <a:schemeClr val="accent2"/>
                </a:solidFill>
                <a:latin typeface="+mj-lt"/>
              </a:rPr>
              <a:t>Transformation</a:t>
            </a:r>
            <a:endParaRPr lang="en-GB" sz="36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7B2D5A2D-FCDC-0EB8-DE80-394D3ED5009F}"/>
              </a:ext>
            </a:extLst>
          </p:cNvPr>
          <p:cNvSpPr txBox="1"/>
          <p:nvPr/>
        </p:nvSpPr>
        <p:spPr>
          <a:xfrm>
            <a:off x="4667245" y="5122270"/>
            <a:ext cx="21810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>
                <a:solidFill>
                  <a:schemeClr val="bg2"/>
                </a:solidFill>
                <a:latin typeface="+mj-lt"/>
              </a:rPr>
              <a:t>journey </a:t>
            </a:r>
            <a:endParaRPr lang="en-GB" sz="3600" dirty="0">
              <a:solidFill>
                <a:schemeClr val="bg2"/>
              </a:solidFill>
              <a:latin typeface="+mj-lt"/>
            </a:endParaRP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E7CBDDFE-DA37-42F5-B9AE-A72A437E5BD4}"/>
              </a:ext>
            </a:extLst>
          </p:cNvPr>
          <p:cNvCxnSpPr>
            <a:cxnSpLocks/>
          </p:cNvCxnSpPr>
          <p:nvPr/>
        </p:nvCxnSpPr>
        <p:spPr>
          <a:xfrm flipV="1">
            <a:off x="2083436" y="0"/>
            <a:ext cx="0" cy="173573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A2A387FB-0CBD-A1E3-1461-451CA1024804}"/>
              </a:ext>
            </a:extLst>
          </p:cNvPr>
          <p:cNvCxnSpPr>
            <a:cxnSpLocks/>
          </p:cNvCxnSpPr>
          <p:nvPr/>
        </p:nvCxnSpPr>
        <p:spPr>
          <a:xfrm>
            <a:off x="2083434" y="1735732"/>
            <a:ext cx="1089995" cy="436296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D39FE23B-5EEA-B3C0-9D72-4FF2CA2F4D5A}"/>
              </a:ext>
            </a:extLst>
          </p:cNvPr>
          <p:cNvCxnSpPr>
            <a:cxnSpLocks/>
          </p:cNvCxnSpPr>
          <p:nvPr/>
        </p:nvCxnSpPr>
        <p:spPr>
          <a:xfrm flipH="1">
            <a:off x="3173429" y="2172028"/>
            <a:ext cx="0" cy="1428296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Oval 22">
            <a:extLst>
              <a:ext uri="{FF2B5EF4-FFF2-40B4-BE49-F238E27FC236}">
                <a16:creationId xmlns:a16="http://schemas.microsoft.com/office/drawing/2014/main" id="{1F51E9ED-2BFB-5A4F-E5A6-193CAE2B5AA0}"/>
              </a:ext>
            </a:extLst>
          </p:cNvPr>
          <p:cNvSpPr/>
          <p:nvPr/>
        </p:nvSpPr>
        <p:spPr>
          <a:xfrm flipH="1">
            <a:off x="3131906" y="3530130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804A8B57-5596-3CF1-3694-4520832BD870}"/>
              </a:ext>
            </a:extLst>
          </p:cNvPr>
          <p:cNvSpPr txBox="1"/>
          <p:nvPr/>
        </p:nvSpPr>
        <p:spPr>
          <a:xfrm>
            <a:off x="7492999" y="2069573"/>
            <a:ext cx="3329822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(123) 456 7890 | jhondoe@domain.com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C936D4C9-9159-7A54-F11D-CAD2F18BDE77}"/>
              </a:ext>
            </a:extLst>
          </p:cNvPr>
          <p:cNvSpPr txBox="1"/>
          <p:nvPr/>
        </p:nvSpPr>
        <p:spPr>
          <a:xfrm>
            <a:off x="7492999" y="2569145"/>
            <a:ext cx="2029659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 err="1">
                <a:solidFill>
                  <a:schemeClr val="bg2"/>
                </a:solidFill>
              </a:rPr>
              <a:t>Grutechdomain.com</a:t>
            </a:r>
            <a:endParaRPr lang="en-US" sz="1100" dirty="0">
              <a:solidFill>
                <a:schemeClr val="bg2"/>
              </a:solidFill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A77D2D2-BE6B-6F6A-0D29-BF627360A69C}"/>
              </a:ext>
            </a:extLst>
          </p:cNvPr>
          <p:cNvSpPr txBox="1"/>
          <p:nvPr/>
        </p:nvSpPr>
        <p:spPr>
          <a:xfrm>
            <a:off x="7492999" y="3068717"/>
            <a:ext cx="2382084" cy="5761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123 Street, City, State</a:t>
            </a:r>
          </a:p>
          <a:p>
            <a:pPr>
              <a:lnSpc>
                <a:spcPct val="150000"/>
              </a:lnSpc>
            </a:pPr>
            <a:r>
              <a:rPr lang="en-US" sz="1100" dirty="0" err="1">
                <a:solidFill>
                  <a:schemeClr val="bg2"/>
                </a:solidFill>
              </a:rPr>
              <a:t>Contry</a:t>
            </a:r>
            <a:r>
              <a:rPr lang="en-US" sz="1100" dirty="0">
                <a:solidFill>
                  <a:schemeClr val="bg2"/>
                </a:solidFill>
              </a:rPr>
              <a:t>, 12345</a:t>
            </a:r>
          </a:p>
        </p:txBody>
      </p:sp>
      <p:grpSp>
        <p:nvGrpSpPr>
          <p:cNvPr id="31" name="Group 12">
            <a:extLst>
              <a:ext uri="{FF2B5EF4-FFF2-40B4-BE49-F238E27FC236}">
                <a16:creationId xmlns:a16="http://schemas.microsoft.com/office/drawing/2014/main" id="{ED4ECAC2-19EB-3694-4DED-251CD8C08F6D}"/>
              </a:ext>
            </a:extLst>
          </p:cNvPr>
          <p:cNvGrpSpPr>
            <a:grpSpLocks noChangeAspect="1"/>
          </p:cNvGrpSpPr>
          <p:nvPr/>
        </p:nvGrpSpPr>
        <p:grpSpPr bwMode="auto">
          <a:xfrm rot="8100000">
            <a:off x="10395385" y="3840781"/>
            <a:ext cx="198379" cy="231300"/>
            <a:chOff x="3723" y="2028"/>
            <a:chExt cx="229" cy="267"/>
          </a:xfrm>
        </p:grpSpPr>
        <p:sp>
          <p:nvSpPr>
            <p:cNvPr id="32" name="Freeform 13">
              <a:extLst>
                <a:ext uri="{FF2B5EF4-FFF2-40B4-BE49-F238E27FC236}">
                  <a16:creationId xmlns:a16="http://schemas.microsoft.com/office/drawing/2014/main" id="{AE2D6F2B-6A60-61E5-D2ED-2B4E09DC2425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3" name="Line 14">
              <a:extLst>
                <a:ext uri="{FF2B5EF4-FFF2-40B4-BE49-F238E27FC236}">
                  <a16:creationId xmlns:a16="http://schemas.microsoft.com/office/drawing/2014/main" id="{5D97ACFD-5B5E-7AD1-FF92-632DB7B9EAD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36" name="TextBox 35">
            <a:extLst>
              <a:ext uri="{FF2B5EF4-FFF2-40B4-BE49-F238E27FC236}">
                <a16:creationId xmlns:a16="http://schemas.microsoft.com/office/drawing/2014/main" id="{65A269A9-227D-5E56-37F1-756ED2ED8D8C}"/>
              </a:ext>
            </a:extLst>
          </p:cNvPr>
          <p:cNvSpPr txBox="1"/>
          <p:nvPr/>
        </p:nvSpPr>
        <p:spPr>
          <a:xfrm>
            <a:off x="10408381" y="2844792"/>
            <a:ext cx="109251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100" dirty="0">
                <a:solidFill>
                  <a:schemeClr val="bg2"/>
                </a:solidFill>
                <a:latin typeface="+mj-lt"/>
              </a:rPr>
              <a:t>Contact Us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535A2766-62E2-E187-B6F2-7123F5C97C2A}"/>
              </a:ext>
            </a:extLst>
          </p:cNvPr>
          <p:cNvGrpSpPr/>
          <p:nvPr/>
        </p:nvGrpSpPr>
        <p:grpSpPr>
          <a:xfrm>
            <a:off x="9892603" y="2730279"/>
            <a:ext cx="514902" cy="514902"/>
            <a:chOff x="3502218" y="4283237"/>
            <a:chExt cx="345882" cy="345882"/>
          </a:xfrm>
        </p:grpSpPr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CB8D950A-B8CB-FFC5-5A4C-74119A06BEE6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BB94C7FD-8014-FA28-68B8-A7CBE51B65BD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81926A9F-C317-9EF5-0637-07BB03A65404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AE71A6E6-79F9-3439-C984-1B3359611C98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DEA0890C-D4C2-E7A6-7B63-EDAD382633FA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5" name="Oval 4">
            <a:extLst>
              <a:ext uri="{FF2B5EF4-FFF2-40B4-BE49-F238E27FC236}">
                <a16:creationId xmlns:a16="http://schemas.microsoft.com/office/drawing/2014/main" id="{7EC82DF0-076C-4E39-F931-7650193E4E71}"/>
              </a:ext>
            </a:extLst>
          </p:cNvPr>
          <p:cNvSpPr/>
          <p:nvPr/>
        </p:nvSpPr>
        <p:spPr>
          <a:xfrm>
            <a:off x="10494272" y="-1745147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7BE3EB96-AFE4-A90F-141E-408872B00C41}"/>
              </a:ext>
            </a:extLst>
          </p:cNvPr>
          <p:cNvSpPr/>
          <p:nvPr/>
        </p:nvSpPr>
        <p:spPr>
          <a:xfrm>
            <a:off x="-1806105" y="5480162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TextBox 15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AA84E017-A861-906A-DF93-80B940C4E2C8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9" name="TextBox 18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842594BC-6426-CFD4-B12D-568864073F8C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24" name="TextBox 23">
            <a:hlinkClick r:id="rId2" action="ppaction://hlinksldjump"/>
            <a:extLst>
              <a:ext uri="{FF2B5EF4-FFF2-40B4-BE49-F238E27FC236}">
                <a16:creationId xmlns:a16="http://schemas.microsoft.com/office/drawing/2014/main" id="{E87A4CB9-5290-63FC-0D50-F00FD5273534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7" name="TextBox 26">
            <a:hlinkClick r:id="rId3" action="ppaction://hlinksldjump"/>
            <a:extLst>
              <a:ext uri="{FF2B5EF4-FFF2-40B4-BE49-F238E27FC236}">
                <a16:creationId xmlns:a16="http://schemas.microsoft.com/office/drawing/2014/main" id="{F6893190-9336-DFFA-CCB1-A89D8DF59844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34" name="TextBox 33">
            <a:hlinkClick r:id="rId4" action="ppaction://hlinksldjump"/>
            <a:extLst>
              <a:ext uri="{FF2B5EF4-FFF2-40B4-BE49-F238E27FC236}">
                <a16:creationId xmlns:a16="http://schemas.microsoft.com/office/drawing/2014/main" id="{3740A298-6E56-CD7E-B0CD-1B45D964C5CE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0B6B240-0BDE-34CB-16D5-A0189587918F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43" name="Group 12">
            <a:extLst>
              <a:ext uri="{FF2B5EF4-FFF2-40B4-BE49-F238E27FC236}">
                <a16:creationId xmlns:a16="http://schemas.microsoft.com/office/drawing/2014/main" id="{56C9BE56-6927-B6A0-A929-2FC5CCD7840D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44" name="Freeform 13">
              <a:extLst>
                <a:ext uri="{FF2B5EF4-FFF2-40B4-BE49-F238E27FC236}">
                  <a16:creationId xmlns:a16="http://schemas.microsoft.com/office/drawing/2014/main" id="{6A8EAD10-A103-4DEF-FF2D-0D3DF71818A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46" name="Line 14">
              <a:extLst>
                <a:ext uri="{FF2B5EF4-FFF2-40B4-BE49-F238E27FC236}">
                  <a16:creationId xmlns:a16="http://schemas.microsoft.com/office/drawing/2014/main" id="{9CDC7D0D-65BE-1739-1340-8CB2E5D4B67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47" name="Rectangle: Rounded Corners 34">
            <a:extLst>
              <a:ext uri="{FF2B5EF4-FFF2-40B4-BE49-F238E27FC236}">
                <a16:creationId xmlns:a16="http://schemas.microsoft.com/office/drawing/2014/main" id="{ED588F27-C46E-054C-362C-CFC8DF09B238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8" name="TextBox 47">
            <a:hlinkClick r:id="rId5" action="ppaction://hlinksldjump"/>
            <a:extLst>
              <a:ext uri="{FF2B5EF4-FFF2-40B4-BE49-F238E27FC236}">
                <a16:creationId xmlns:a16="http://schemas.microsoft.com/office/drawing/2014/main" id="{36491BCC-1E47-10C4-97FC-532C25162ED5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335487471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5D183546-0464-18CD-9642-C000F51224CD}"/>
              </a:ext>
            </a:extLst>
          </p:cNvPr>
          <p:cNvCxnSpPr>
            <a:cxnSpLocks/>
          </p:cNvCxnSpPr>
          <p:nvPr/>
        </p:nvCxnSpPr>
        <p:spPr>
          <a:xfrm flipV="1">
            <a:off x="8637809" y="4060993"/>
            <a:ext cx="943997" cy="1156387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7E6E9844-9DB8-A95B-09C7-734DF4337F8A}"/>
              </a:ext>
            </a:extLst>
          </p:cNvPr>
          <p:cNvCxnSpPr>
            <a:cxnSpLocks/>
          </p:cNvCxnSpPr>
          <p:nvPr/>
        </p:nvCxnSpPr>
        <p:spPr>
          <a:xfrm flipH="1">
            <a:off x="10603538" y="3167615"/>
            <a:ext cx="1697603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0" name="Group 19">
            <a:extLst>
              <a:ext uri="{FF2B5EF4-FFF2-40B4-BE49-F238E27FC236}">
                <a16:creationId xmlns:a16="http://schemas.microsoft.com/office/drawing/2014/main" id="{6EE32975-8386-FD08-0B2B-EFCC1391F5E9}"/>
              </a:ext>
            </a:extLst>
          </p:cNvPr>
          <p:cNvGrpSpPr/>
          <p:nvPr/>
        </p:nvGrpSpPr>
        <p:grpSpPr>
          <a:xfrm flipH="1">
            <a:off x="6749143" y="2695617"/>
            <a:ext cx="943997" cy="943997"/>
            <a:chOff x="3502218" y="4283237"/>
            <a:chExt cx="345882" cy="345882"/>
          </a:xfrm>
        </p:grpSpPr>
        <p:sp>
          <p:nvSpPr>
            <p:cNvPr id="22" name="Oval 21">
              <a:extLst>
                <a:ext uri="{FF2B5EF4-FFF2-40B4-BE49-F238E27FC236}">
                  <a16:creationId xmlns:a16="http://schemas.microsoft.com/office/drawing/2014/main" id="{3B0752A7-099E-44FA-E49F-26D1EA7B5393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" name="Oval 22">
              <a:extLst>
                <a:ext uri="{FF2B5EF4-FFF2-40B4-BE49-F238E27FC236}">
                  <a16:creationId xmlns:a16="http://schemas.microsoft.com/office/drawing/2014/main" id="{704623D6-DD0B-8924-A11A-2A56AE953584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" name="Oval 23">
              <a:extLst>
                <a:ext uri="{FF2B5EF4-FFF2-40B4-BE49-F238E27FC236}">
                  <a16:creationId xmlns:a16="http://schemas.microsoft.com/office/drawing/2014/main" id="{A54E9629-7484-E6DC-E99E-68A2ECC8C9CB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0232A4CF-C7C0-0C4C-DBA1-A8C4F13386CF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5A894F3A-A799-E481-9E63-DC5C5E59A1FD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56" name="Picture Placeholder 55">
            <a:extLst>
              <a:ext uri="{FF2B5EF4-FFF2-40B4-BE49-F238E27FC236}">
                <a16:creationId xmlns:a16="http://schemas.microsoft.com/office/drawing/2014/main" id="{BFA5DE21-A994-5BAD-DE12-017110243B9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7" name="Rounded Rectangle 107">
            <a:extLst>
              <a:ext uri="{FF2B5EF4-FFF2-40B4-BE49-F238E27FC236}">
                <a16:creationId xmlns:a16="http://schemas.microsoft.com/office/drawing/2014/main" id="{83280B6F-9CE2-70F1-E143-FB2B719268EA}"/>
              </a:ext>
            </a:extLst>
          </p:cNvPr>
          <p:cNvSpPr/>
          <p:nvPr/>
        </p:nvSpPr>
        <p:spPr>
          <a:xfrm>
            <a:off x="3210989" y="2367889"/>
            <a:ext cx="2038350" cy="838199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17000">
                <a:schemeClr val="accent1"/>
              </a:gs>
              <a:gs pos="100000">
                <a:schemeClr val="accent2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A433AA3C-AE78-82C5-724B-890E4EFD270D}"/>
              </a:ext>
            </a:extLst>
          </p:cNvPr>
          <p:cNvCxnSpPr>
            <a:cxnSpLocks/>
          </p:cNvCxnSpPr>
          <p:nvPr/>
        </p:nvCxnSpPr>
        <p:spPr>
          <a:xfrm>
            <a:off x="6925040" y="5217380"/>
            <a:ext cx="1712769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Oval 17">
            <a:extLst>
              <a:ext uri="{FF2B5EF4-FFF2-40B4-BE49-F238E27FC236}">
                <a16:creationId xmlns:a16="http://schemas.microsoft.com/office/drawing/2014/main" id="{3438A601-0A80-A6A0-263E-49BAE2465DA2}"/>
              </a:ext>
            </a:extLst>
          </p:cNvPr>
          <p:cNvSpPr/>
          <p:nvPr/>
        </p:nvSpPr>
        <p:spPr>
          <a:xfrm flipH="1">
            <a:off x="6906752" y="5176899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Freeform 5">
            <a:extLst>
              <a:ext uri="{FF2B5EF4-FFF2-40B4-BE49-F238E27FC236}">
                <a16:creationId xmlns:a16="http://schemas.microsoft.com/office/drawing/2014/main" id="{2F99FC40-7062-F618-1AC4-0FC58541C248}"/>
              </a:ext>
            </a:extLst>
          </p:cNvPr>
          <p:cNvSpPr>
            <a:spLocks/>
          </p:cNvSpPr>
          <p:nvPr/>
        </p:nvSpPr>
        <p:spPr bwMode="auto">
          <a:xfrm rot="16200000" flipH="1">
            <a:off x="11075292" y="3113645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6808A88-9672-7A15-35AA-AF4CF33524B8}"/>
              </a:ext>
            </a:extLst>
          </p:cNvPr>
          <p:cNvSpPr txBox="1"/>
          <p:nvPr/>
        </p:nvSpPr>
        <p:spPr>
          <a:xfrm>
            <a:off x="704623" y="2325323"/>
            <a:ext cx="281650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5400" dirty="0">
                <a:solidFill>
                  <a:schemeClr val="bg2"/>
                </a:solidFill>
                <a:latin typeface="+mj-lt"/>
              </a:rPr>
              <a:t>Thank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D02C330C-F87F-B977-01AA-511341774EF2}"/>
              </a:ext>
            </a:extLst>
          </p:cNvPr>
          <p:cNvSpPr txBox="1"/>
          <p:nvPr/>
        </p:nvSpPr>
        <p:spPr>
          <a:xfrm>
            <a:off x="3318267" y="2344963"/>
            <a:ext cx="179916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400" dirty="0">
                <a:solidFill>
                  <a:schemeClr val="bg2"/>
                </a:solidFill>
                <a:latin typeface="+mj-lt"/>
              </a:rPr>
              <a:t>You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2778830-451E-2A9B-6B4F-CF1A57F5F109}"/>
              </a:ext>
            </a:extLst>
          </p:cNvPr>
          <p:cNvSpPr txBox="1"/>
          <p:nvPr/>
        </p:nvSpPr>
        <p:spPr>
          <a:xfrm>
            <a:off x="3447520" y="4320515"/>
            <a:ext cx="166991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solidFill>
                  <a:schemeClr val="bg2"/>
                </a:solidFill>
              </a:rPr>
              <a:t>For Your Time and</a:t>
            </a:r>
          </a:p>
          <a:p>
            <a:r>
              <a:rPr lang="en-US" sz="1100" dirty="0">
                <a:solidFill>
                  <a:schemeClr val="bg2"/>
                </a:solidFill>
              </a:rPr>
              <a:t>Consideration</a:t>
            </a:r>
            <a:endParaRPr lang="en-GB" sz="1100" dirty="0">
              <a:solidFill>
                <a:schemeClr val="bg2"/>
              </a:solidFill>
            </a:endParaRP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38059960-4A1D-3B05-53E3-4D352252376E}"/>
              </a:ext>
            </a:extLst>
          </p:cNvPr>
          <p:cNvGrpSpPr/>
          <p:nvPr/>
        </p:nvGrpSpPr>
        <p:grpSpPr>
          <a:xfrm>
            <a:off x="3135531" y="4364271"/>
            <a:ext cx="236418" cy="236418"/>
            <a:chOff x="3502218" y="4283237"/>
            <a:chExt cx="345882" cy="345882"/>
          </a:xfrm>
        </p:grpSpPr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A017D973-61D9-6F07-A648-25A0AE4B1BC4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AC1FF0AB-4147-7D4F-16B8-80E47592C780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FA5AA2FF-1AAF-DD9C-51AE-0B242B1D6D91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87B27EB7-519D-1C4B-48E0-DE06C4BE5820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5" name="Oval 34">
              <a:extLst>
                <a:ext uri="{FF2B5EF4-FFF2-40B4-BE49-F238E27FC236}">
                  <a16:creationId xmlns:a16="http://schemas.microsoft.com/office/drawing/2014/main" id="{69B48459-C39B-DFC2-609D-B025AC80D235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9CBF8515-46AA-4B5A-BD35-161251DA35CA}"/>
              </a:ext>
            </a:extLst>
          </p:cNvPr>
          <p:cNvCxnSpPr>
            <a:cxnSpLocks/>
          </p:cNvCxnSpPr>
          <p:nvPr/>
        </p:nvCxnSpPr>
        <p:spPr>
          <a:xfrm>
            <a:off x="1663416" y="3572434"/>
            <a:ext cx="0" cy="936437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9DCE5D21-FB09-EDBC-CD5E-512812BE561E}"/>
              </a:ext>
            </a:extLst>
          </p:cNvPr>
          <p:cNvCxnSpPr>
            <a:cxnSpLocks/>
          </p:cNvCxnSpPr>
          <p:nvPr/>
        </p:nvCxnSpPr>
        <p:spPr>
          <a:xfrm flipH="1">
            <a:off x="1663416" y="4508871"/>
            <a:ext cx="1419351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8D3CA21D-4C34-5E4B-7215-F4E1FC88E015}"/>
              </a:ext>
            </a:extLst>
          </p:cNvPr>
          <p:cNvCxnSpPr/>
          <p:nvPr/>
        </p:nvCxnSpPr>
        <p:spPr>
          <a:xfrm>
            <a:off x="1425291" y="3536346"/>
            <a:ext cx="476250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60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reeform 5">
            <a:extLst>
              <a:ext uri="{FF2B5EF4-FFF2-40B4-BE49-F238E27FC236}">
                <a16:creationId xmlns:a16="http://schemas.microsoft.com/office/drawing/2014/main" id="{F9F0869A-6E59-E16F-9093-E13F37059708}"/>
              </a:ext>
            </a:extLst>
          </p:cNvPr>
          <p:cNvSpPr>
            <a:spLocks/>
          </p:cNvSpPr>
          <p:nvPr/>
        </p:nvSpPr>
        <p:spPr bwMode="auto">
          <a:xfrm>
            <a:off x="1556157" y="3536345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7567985F-52B9-F8FE-EE5A-68C1C4563E86}"/>
              </a:ext>
            </a:extLst>
          </p:cNvPr>
          <p:cNvSpPr/>
          <p:nvPr/>
        </p:nvSpPr>
        <p:spPr>
          <a:xfrm>
            <a:off x="-1527570" y="-1703026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5B7F24F3-D28D-4B40-76FF-6ED7E9CD52DD}"/>
              </a:ext>
            </a:extLst>
          </p:cNvPr>
          <p:cNvSpPr/>
          <p:nvPr/>
        </p:nvSpPr>
        <p:spPr>
          <a:xfrm>
            <a:off x="10595600" y="5514342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TextBox 1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0FEC4D0E-963F-A132-BE6D-E2064F676F6A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40" name="TextBox 39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1EA0FFE0-9186-C028-F1FC-8F05316F8BE3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41" name="TextBox 40">
            <a:hlinkClick r:id="rId2" action="ppaction://hlinksldjump"/>
            <a:extLst>
              <a:ext uri="{FF2B5EF4-FFF2-40B4-BE49-F238E27FC236}">
                <a16:creationId xmlns:a16="http://schemas.microsoft.com/office/drawing/2014/main" id="{A46F247E-4658-EC12-7024-E4CA11D94976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42" name="TextBox 41">
            <a:hlinkClick r:id="rId3" action="ppaction://hlinksldjump"/>
            <a:extLst>
              <a:ext uri="{FF2B5EF4-FFF2-40B4-BE49-F238E27FC236}">
                <a16:creationId xmlns:a16="http://schemas.microsoft.com/office/drawing/2014/main" id="{F9379ED7-35C5-30B6-F5B1-CC5A1209766D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46" name="TextBox 45">
            <a:hlinkClick r:id="rId4" action="ppaction://hlinksldjump"/>
            <a:extLst>
              <a:ext uri="{FF2B5EF4-FFF2-40B4-BE49-F238E27FC236}">
                <a16:creationId xmlns:a16="http://schemas.microsoft.com/office/drawing/2014/main" id="{7A842A4C-8B07-1062-1C6F-3AC8DFB65275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F5EE62B6-1390-B496-DA29-DCFB818421B5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48" name="Group 12">
            <a:extLst>
              <a:ext uri="{FF2B5EF4-FFF2-40B4-BE49-F238E27FC236}">
                <a16:creationId xmlns:a16="http://schemas.microsoft.com/office/drawing/2014/main" id="{AA1ECDC6-F8BB-13E4-54E6-43D6971BD411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49" name="Freeform 13">
              <a:extLst>
                <a:ext uri="{FF2B5EF4-FFF2-40B4-BE49-F238E27FC236}">
                  <a16:creationId xmlns:a16="http://schemas.microsoft.com/office/drawing/2014/main" id="{A86D3D56-88A9-A9E6-1363-1AE23D3A103C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50" name="Line 14">
              <a:extLst>
                <a:ext uri="{FF2B5EF4-FFF2-40B4-BE49-F238E27FC236}">
                  <a16:creationId xmlns:a16="http://schemas.microsoft.com/office/drawing/2014/main" id="{69D65781-7184-6493-090A-8883AC35C3B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51" name="Rectangle: Rounded Corners 34">
            <a:extLst>
              <a:ext uri="{FF2B5EF4-FFF2-40B4-BE49-F238E27FC236}">
                <a16:creationId xmlns:a16="http://schemas.microsoft.com/office/drawing/2014/main" id="{FD873B59-90F9-5B37-A039-C0ACCE4B7CFA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2" name="TextBox 51">
            <a:hlinkClick r:id="rId5" action="ppaction://hlinksldjump"/>
            <a:extLst>
              <a:ext uri="{FF2B5EF4-FFF2-40B4-BE49-F238E27FC236}">
                <a16:creationId xmlns:a16="http://schemas.microsoft.com/office/drawing/2014/main" id="{51644180-63EE-6067-2B9D-CE3D501B7147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1135864059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239DD021-350F-D27A-005A-F64D39387243}"/>
              </a:ext>
            </a:extLst>
          </p:cNvPr>
          <p:cNvCxnSpPr>
            <a:cxnSpLocks/>
          </p:cNvCxnSpPr>
          <p:nvPr/>
        </p:nvCxnSpPr>
        <p:spPr>
          <a:xfrm flipH="1" flipV="1">
            <a:off x="2719335" y="3810719"/>
            <a:ext cx="943997" cy="1156387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7F95A91B-FB7B-3CD1-0931-12973AA0D351}"/>
              </a:ext>
            </a:extLst>
          </p:cNvPr>
          <p:cNvCxnSpPr>
            <a:cxnSpLocks/>
          </p:cNvCxnSpPr>
          <p:nvPr/>
        </p:nvCxnSpPr>
        <p:spPr>
          <a:xfrm>
            <a:off x="0" y="2917341"/>
            <a:ext cx="1697603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Picture Placeholder 56">
            <a:extLst>
              <a:ext uri="{FF2B5EF4-FFF2-40B4-BE49-F238E27FC236}">
                <a16:creationId xmlns:a16="http://schemas.microsoft.com/office/drawing/2014/main" id="{9D3632FF-8825-B2F0-5302-EE8DB5CDB6F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9BECA6E5-5A1E-1C25-4632-D5A6351AA8CB}"/>
              </a:ext>
            </a:extLst>
          </p:cNvPr>
          <p:cNvCxnSpPr>
            <a:cxnSpLocks/>
          </p:cNvCxnSpPr>
          <p:nvPr/>
        </p:nvCxnSpPr>
        <p:spPr>
          <a:xfrm flipH="1">
            <a:off x="3663332" y="4967106"/>
            <a:ext cx="1712769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Oval 35">
            <a:extLst>
              <a:ext uri="{FF2B5EF4-FFF2-40B4-BE49-F238E27FC236}">
                <a16:creationId xmlns:a16="http://schemas.microsoft.com/office/drawing/2014/main" id="{85770F11-3FD7-8D4B-7F0D-56E78E306B5F}"/>
              </a:ext>
            </a:extLst>
          </p:cNvPr>
          <p:cNvSpPr/>
          <p:nvPr/>
        </p:nvSpPr>
        <p:spPr>
          <a:xfrm>
            <a:off x="5313427" y="4926625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7F24A85C-0A70-710F-570B-3C180123588B}"/>
              </a:ext>
            </a:extLst>
          </p:cNvPr>
          <p:cNvSpPr>
            <a:spLocks/>
          </p:cNvSpPr>
          <p:nvPr/>
        </p:nvSpPr>
        <p:spPr bwMode="auto">
          <a:xfrm rot="5400000">
            <a:off x="1029009" y="2863371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F08028F0-2A3C-DAA4-F25E-10ADACE5C0D6}"/>
              </a:ext>
            </a:extLst>
          </p:cNvPr>
          <p:cNvSpPr/>
          <p:nvPr/>
        </p:nvSpPr>
        <p:spPr>
          <a:xfrm>
            <a:off x="10323528" y="-1572591"/>
            <a:ext cx="3233240" cy="323324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C5EEADFD-3FC9-B0CE-6636-BC58C10FB046}"/>
              </a:ext>
            </a:extLst>
          </p:cNvPr>
          <p:cNvSpPr txBox="1"/>
          <p:nvPr/>
        </p:nvSpPr>
        <p:spPr>
          <a:xfrm>
            <a:off x="6803773" y="3697514"/>
            <a:ext cx="204335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Where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92C28F5-DCA3-1CEC-8F61-376F5B15AC2B}"/>
              </a:ext>
            </a:extLst>
          </p:cNvPr>
          <p:cNvSpPr txBox="1"/>
          <p:nvPr/>
        </p:nvSpPr>
        <p:spPr>
          <a:xfrm>
            <a:off x="8715120" y="3697514"/>
            <a:ext cx="280945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accent2"/>
                </a:solidFill>
                <a:latin typeface="+mj-lt"/>
              </a:rPr>
              <a:t>Creativity</a:t>
            </a:r>
            <a:endParaRPr lang="en-GB" sz="40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B28D214-3EE7-636D-9F77-8CC1304F7610}"/>
              </a:ext>
            </a:extLst>
          </p:cNvPr>
          <p:cNvSpPr txBox="1"/>
          <p:nvPr/>
        </p:nvSpPr>
        <p:spPr>
          <a:xfrm>
            <a:off x="6803773" y="4305387"/>
            <a:ext cx="4445375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solidFill>
                  <a:schemeClr val="bg2"/>
                </a:solidFill>
                <a:latin typeface="+mj-lt"/>
              </a:rPr>
              <a:t>Fuels Business </a:t>
            </a:r>
            <a:r>
              <a:rPr lang="en-US" sz="4000" dirty="0" err="1">
                <a:solidFill>
                  <a:schemeClr val="bg2"/>
                </a:solidFill>
                <a:latin typeface="+mj-lt"/>
              </a:rPr>
              <a:t>Briliance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7" name="Rounded Rectangle 107">
            <a:extLst>
              <a:ext uri="{FF2B5EF4-FFF2-40B4-BE49-F238E27FC236}">
                <a16:creationId xmlns:a16="http://schemas.microsoft.com/office/drawing/2014/main" id="{3E0681DE-1958-486F-7627-7EA7265577A5}"/>
              </a:ext>
            </a:extLst>
          </p:cNvPr>
          <p:cNvSpPr/>
          <p:nvPr/>
        </p:nvSpPr>
        <p:spPr>
          <a:xfrm>
            <a:off x="9494757" y="5245891"/>
            <a:ext cx="1657543" cy="145802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TextBox 42">
            <a:hlinkClick r:id="" action="ppaction://hlinkshowjump?jump=nextslide"/>
            <a:extLst>
              <a:ext uri="{FF2B5EF4-FFF2-40B4-BE49-F238E27FC236}">
                <a16:creationId xmlns:a16="http://schemas.microsoft.com/office/drawing/2014/main" id="{FC2CAFAD-3C14-CF72-EA59-8FD1CA1328C7}"/>
              </a:ext>
            </a:extLst>
          </p:cNvPr>
          <p:cNvSpPr txBox="1"/>
          <p:nvPr/>
        </p:nvSpPr>
        <p:spPr>
          <a:xfrm>
            <a:off x="1190236" y="4749243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Get Started</a:t>
            </a:r>
          </a:p>
        </p:txBody>
      </p:sp>
      <p:sp>
        <p:nvSpPr>
          <p:cNvPr id="44" name="Rounded Rectangle 105">
            <a:extLst>
              <a:ext uri="{FF2B5EF4-FFF2-40B4-BE49-F238E27FC236}">
                <a16:creationId xmlns:a16="http://schemas.microsoft.com/office/drawing/2014/main" id="{3F0F179E-1FDB-5AE5-F9A1-457658B536B8}"/>
              </a:ext>
            </a:extLst>
          </p:cNvPr>
          <p:cNvSpPr/>
          <p:nvPr/>
        </p:nvSpPr>
        <p:spPr>
          <a:xfrm>
            <a:off x="1176107" y="4721730"/>
            <a:ext cx="1120775" cy="285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05CD9A6E-4442-3205-E027-FC68BD6D0BAA}"/>
              </a:ext>
            </a:extLst>
          </p:cNvPr>
          <p:cNvSpPr/>
          <p:nvPr/>
        </p:nvSpPr>
        <p:spPr>
          <a:xfrm>
            <a:off x="-1830980" y="5621961"/>
            <a:ext cx="3233240" cy="323324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C8ADC8E4-FE3C-CD6B-4F7A-7CB99B1A7C8B}"/>
              </a:ext>
            </a:extLst>
          </p:cNvPr>
          <p:cNvSpPr/>
          <p:nvPr/>
        </p:nvSpPr>
        <p:spPr>
          <a:xfrm>
            <a:off x="-1751467" y="5628826"/>
            <a:ext cx="3233240" cy="323324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Rounded Rectangle 76">
            <a:extLst>
              <a:ext uri="{FF2B5EF4-FFF2-40B4-BE49-F238E27FC236}">
                <a16:creationId xmlns:a16="http://schemas.microsoft.com/office/drawing/2014/main" id="{B340462D-2981-2A33-DA10-8112A21F53CE}"/>
              </a:ext>
            </a:extLst>
          </p:cNvPr>
          <p:cNvSpPr/>
          <p:nvPr/>
        </p:nvSpPr>
        <p:spPr>
          <a:xfrm>
            <a:off x="-1751467" y="2159486"/>
            <a:ext cx="1266825" cy="285857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TextBox 22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BB307708-6449-5DBF-3DB6-9CD6770E8770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24" name="TextBox 23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F80CD698-F0CE-6008-813B-F4897DE622DC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25" name="TextBox 24">
            <a:hlinkClick r:id="rId2" action="ppaction://hlinksldjump"/>
            <a:extLst>
              <a:ext uri="{FF2B5EF4-FFF2-40B4-BE49-F238E27FC236}">
                <a16:creationId xmlns:a16="http://schemas.microsoft.com/office/drawing/2014/main" id="{5923BBD3-13C5-D7AC-CC71-0A4B66FB5839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6" name="TextBox 25">
            <a:hlinkClick r:id="rId3" action="ppaction://hlinksldjump"/>
            <a:extLst>
              <a:ext uri="{FF2B5EF4-FFF2-40B4-BE49-F238E27FC236}">
                <a16:creationId xmlns:a16="http://schemas.microsoft.com/office/drawing/2014/main" id="{0D0F582A-F064-F88E-DD44-B40EC2A166CD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28" name="TextBox 27">
            <a:hlinkClick r:id="rId4" action="ppaction://hlinksldjump"/>
            <a:extLst>
              <a:ext uri="{FF2B5EF4-FFF2-40B4-BE49-F238E27FC236}">
                <a16:creationId xmlns:a16="http://schemas.microsoft.com/office/drawing/2014/main" id="{2CC919BF-69E0-0A4E-56FB-1795F4EA5F8A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F70FEFA8-9B45-A6A2-FD8C-7A09557ADC4B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31" name="Group 12">
            <a:extLst>
              <a:ext uri="{FF2B5EF4-FFF2-40B4-BE49-F238E27FC236}">
                <a16:creationId xmlns:a16="http://schemas.microsoft.com/office/drawing/2014/main" id="{E6F0A12E-FE3F-994D-7DE9-E1CAA8320E8C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33" name="Freeform 13">
              <a:extLst>
                <a:ext uri="{FF2B5EF4-FFF2-40B4-BE49-F238E27FC236}">
                  <a16:creationId xmlns:a16="http://schemas.microsoft.com/office/drawing/2014/main" id="{24B592F4-3A51-150F-AEC7-63F16F365501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5" name="Line 14">
              <a:extLst>
                <a:ext uri="{FF2B5EF4-FFF2-40B4-BE49-F238E27FC236}">
                  <a16:creationId xmlns:a16="http://schemas.microsoft.com/office/drawing/2014/main" id="{7D795284-F755-17AA-86AA-B5B5CB70B39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48" name="Rectangle: Rounded Corners 34">
            <a:extLst>
              <a:ext uri="{FF2B5EF4-FFF2-40B4-BE49-F238E27FC236}">
                <a16:creationId xmlns:a16="http://schemas.microsoft.com/office/drawing/2014/main" id="{5676EF61-909D-850A-8A01-C43091415562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TextBox 48">
            <a:hlinkClick r:id="rId5" action="ppaction://hlinksldjump"/>
            <a:extLst>
              <a:ext uri="{FF2B5EF4-FFF2-40B4-BE49-F238E27FC236}">
                <a16:creationId xmlns:a16="http://schemas.microsoft.com/office/drawing/2014/main" id="{10024F3A-E3C4-399C-937A-7D3FDE2AEEC1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  <p:sp>
        <p:nvSpPr>
          <p:cNvPr id="55" name="Rounded Rectangle 107">
            <a:extLst>
              <a:ext uri="{FF2B5EF4-FFF2-40B4-BE49-F238E27FC236}">
                <a16:creationId xmlns:a16="http://schemas.microsoft.com/office/drawing/2014/main" id="{FC9A5D7C-8958-37FB-AEEF-3FD0AC362BE8}"/>
              </a:ext>
            </a:extLst>
          </p:cNvPr>
          <p:cNvSpPr/>
          <p:nvPr/>
        </p:nvSpPr>
        <p:spPr>
          <a:xfrm>
            <a:off x="-2491518" y="1827949"/>
            <a:ext cx="2038350" cy="838199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17000">
                <a:schemeClr val="accent1"/>
              </a:gs>
              <a:gs pos="100000">
                <a:schemeClr val="accent2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5C70229C-409C-6860-7EFD-AF887428C948}"/>
              </a:ext>
            </a:extLst>
          </p:cNvPr>
          <p:cNvGrpSpPr/>
          <p:nvPr/>
        </p:nvGrpSpPr>
        <p:grpSpPr>
          <a:xfrm>
            <a:off x="4608001" y="2445343"/>
            <a:ext cx="943997" cy="943997"/>
            <a:chOff x="3502218" y="4283237"/>
            <a:chExt cx="345882" cy="345882"/>
          </a:xfrm>
        </p:grpSpPr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81DC937D-FA65-1E43-C917-371489BCBE31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CE70BDAD-B6F5-2421-8573-7A7270124BAD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35950CEA-4A31-2536-E8CD-6090C1379B8C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D8361CDA-3ADA-4BEF-4CAA-88AD004585A7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B609C527-FE0C-5EE1-6782-AA8FB0FAA3C3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24888092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extBox 15">
            <a:extLst>
              <a:ext uri="{FF2B5EF4-FFF2-40B4-BE49-F238E27FC236}">
                <a16:creationId xmlns:a16="http://schemas.microsoft.com/office/drawing/2014/main" id="{4208A8CF-5CA5-30A8-6B02-A8BCCEEF2921}"/>
              </a:ext>
            </a:extLst>
          </p:cNvPr>
          <p:cNvSpPr txBox="1"/>
          <p:nvPr/>
        </p:nvSpPr>
        <p:spPr>
          <a:xfrm>
            <a:off x="1150485" y="1762715"/>
            <a:ext cx="195617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Index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03F4395E-3B8F-ABBB-2703-62F1DBC4BAF2}"/>
              </a:ext>
            </a:extLst>
          </p:cNvPr>
          <p:cNvCxnSpPr>
            <a:cxnSpLocks/>
          </p:cNvCxnSpPr>
          <p:nvPr/>
        </p:nvCxnSpPr>
        <p:spPr>
          <a:xfrm>
            <a:off x="7785097" y="0"/>
            <a:ext cx="0" cy="430530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hlinkClick r:id="rId2" action="ppaction://hlinksldjump"/>
            <a:extLst>
              <a:ext uri="{FF2B5EF4-FFF2-40B4-BE49-F238E27FC236}">
                <a16:creationId xmlns:a16="http://schemas.microsoft.com/office/drawing/2014/main" id="{2C23AB7C-F2F6-C37E-332C-A85D9F82B596}"/>
              </a:ext>
            </a:extLst>
          </p:cNvPr>
          <p:cNvSpPr txBox="1"/>
          <p:nvPr/>
        </p:nvSpPr>
        <p:spPr>
          <a:xfrm>
            <a:off x="4676095" y="4237718"/>
            <a:ext cx="324507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2"/>
                </a:solidFill>
              </a:rPr>
              <a:t>Case Studies or Success </a:t>
            </a:r>
          </a:p>
          <a:p>
            <a:r>
              <a:rPr lang="en-US" sz="1400" dirty="0">
                <a:solidFill>
                  <a:schemeClr val="bg2"/>
                </a:solidFill>
              </a:rPr>
              <a:t>Stories</a:t>
            </a:r>
          </a:p>
        </p:txBody>
      </p:sp>
      <p:sp>
        <p:nvSpPr>
          <p:cNvPr id="20" name="TextBox 19">
            <a:hlinkClick r:id="rId3" action="ppaction://hlinksldjump"/>
            <a:extLst>
              <a:ext uri="{FF2B5EF4-FFF2-40B4-BE49-F238E27FC236}">
                <a16:creationId xmlns:a16="http://schemas.microsoft.com/office/drawing/2014/main" id="{55DC4FE8-64DB-9ADC-0EE1-39973C52FC25}"/>
              </a:ext>
            </a:extLst>
          </p:cNvPr>
          <p:cNvSpPr txBox="1"/>
          <p:nvPr/>
        </p:nvSpPr>
        <p:spPr>
          <a:xfrm>
            <a:off x="4676095" y="1944040"/>
            <a:ext cx="17336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D" sz="1400" dirty="0">
                <a:solidFill>
                  <a:schemeClr val="bg2"/>
                </a:solidFill>
              </a:rPr>
              <a:t>I</a:t>
            </a:r>
            <a:r>
              <a:rPr lang="id-ID" sz="1400" dirty="0">
                <a:solidFill>
                  <a:schemeClr val="bg2"/>
                </a:solidFill>
              </a:rPr>
              <a:t>ntroduction</a:t>
            </a:r>
            <a:endParaRPr lang="en-GB" sz="1400" dirty="0">
              <a:solidFill>
                <a:schemeClr val="bg2"/>
              </a:solidFill>
            </a:endParaRPr>
          </a:p>
        </p:txBody>
      </p:sp>
      <p:sp>
        <p:nvSpPr>
          <p:cNvPr id="24" name="TextBox 23">
            <a:hlinkClick r:id="rId4" action="ppaction://hlinksldjump"/>
            <a:extLst>
              <a:ext uri="{FF2B5EF4-FFF2-40B4-BE49-F238E27FC236}">
                <a16:creationId xmlns:a16="http://schemas.microsoft.com/office/drawing/2014/main" id="{12FF37EA-13B9-FFEA-794A-78144AE5CD27}"/>
              </a:ext>
            </a:extLst>
          </p:cNvPr>
          <p:cNvSpPr txBox="1"/>
          <p:nvPr/>
        </p:nvSpPr>
        <p:spPr>
          <a:xfrm>
            <a:off x="8931450" y="1944040"/>
            <a:ext cx="257361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D" sz="1400" dirty="0">
                <a:solidFill>
                  <a:schemeClr val="bg2"/>
                </a:solidFill>
              </a:rPr>
              <a:t>Problem Statement</a:t>
            </a:r>
            <a:endParaRPr lang="en-GB" sz="1400" dirty="0">
              <a:solidFill>
                <a:schemeClr val="bg2"/>
              </a:solidFill>
            </a:endParaRPr>
          </a:p>
        </p:txBody>
      </p:sp>
      <p:sp>
        <p:nvSpPr>
          <p:cNvPr id="21" name="TextBox 20">
            <a:hlinkClick r:id="rId5" action="ppaction://hlinksldjump"/>
            <a:extLst>
              <a:ext uri="{FF2B5EF4-FFF2-40B4-BE49-F238E27FC236}">
                <a16:creationId xmlns:a16="http://schemas.microsoft.com/office/drawing/2014/main" id="{2E2D8164-25E2-E21C-6CE5-4AD649D2AE03}"/>
              </a:ext>
            </a:extLst>
          </p:cNvPr>
          <p:cNvSpPr txBox="1"/>
          <p:nvPr/>
        </p:nvSpPr>
        <p:spPr>
          <a:xfrm>
            <a:off x="4676095" y="2708599"/>
            <a:ext cx="242630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D" sz="1400" dirty="0">
                <a:solidFill>
                  <a:schemeClr val="bg2"/>
                </a:solidFill>
              </a:rPr>
              <a:t>Solution Overview</a:t>
            </a:r>
            <a:endParaRPr lang="en-GB" sz="1400" dirty="0">
              <a:solidFill>
                <a:schemeClr val="bg2"/>
              </a:solidFill>
            </a:endParaRPr>
          </a:p>
        </p:txBody>
      </p:sp>
      <p:sp>
        <p:nvSpPr>
          <p:cNvPr id="25" name="TextBox 24">
            <a:hlinkClick r:id="rId6" action="ppaction://hlinksldjump"/>
            <a:extLst>
              <a:ext uri="{FF2B5EF4-FFF2-40B4-BE49-F238E27FC236}">
                <a16:creationId xmlns:a16="http://schemas.microsoft.com/office/drawing/2014/main" id="{EEC9206A-53B7-5969-E9F9-D5F12F9F0A6B}"/>
              </a:ext>
            </a:extLst>
          </p:cNvPr>
          <p:cNvSpPr txBox="1"/>
          <p:nvPr/>
        </p:nvSpPr>
        <p:spPr>
          <a:xfrm>
            <a:off x="8931450" y="2708599"/>
            <a:ext cx="247044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dirty="0">
                <a:solidFill>
                  <a:schemeClr val="bg2"/>
                </a:solidFill>
              </a:rPr>
              <a:t>Value Propotition</a:t>
            </a:r>
          </a:p>
        </p:txBody>
      </p:sp>
      <p:sp>
        <p:nvSpPr>
          <p:cNvPr id="22" name="TextBox 21">
            <a:hlinkClick r:id="rId7" action="ppaction://hlinksldjump"/>
            <a:extLst>
              <a:ext uri="{FF2B5EF4-FFF2-40B4-BE49-F238E27FC236}">
                <a16:creationId xmlns:a16="http://schemas.microsoft.com/office/drawing/2014/main" id="{114FFBBA-4F92-A38C-F401-EA080F63CE0F}"/>
              </a:ext>
            </a:extLst>
          </p:cNvPr>
          <p:cNvSpPr txBox="1"/>
          <p:nvPr/>
        </p:nvSpPr>
        <p:spPr>
          <a:xfrm>
            <a:off x="4676095" y="3473158"/>
            <a:ext cx="281040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D" sz="1400" dirty="0">
                <a:solidFill>
                  <a:schemeClr val="bg2"/>
                </a:solidFill>
              </a:rPr>
              <a:t>Implementation Plan</a:t>
            </a:r>
            <a:endParaRPr lang="en-GB" sz="1400" dirty="0">
              <a:solidFill>
                <a:schemeClr val="bg2"/>
              </a:solidFill>
            </a:endParaRPr>
          </a:p>
        </p:txBody>
      </p:sp>
      <p:sp>
        <p:nvSpPr>
          <p:cNvPr id="26" name="TextBox 25">
            <a:hlinkClick r:id="rId8" action="ppaction://hlinksldjump"/>
            <a:extLst>
              <a:ext uri="{FF2B5EF4-FFF2-40B4-BE49-F238E27FC236}">
                <a16:creationId xmlns:a16="http://schemas.microsoft.com/office/drawing/2014/main" id="{F0B37C40-16D8-B738-9D50-8ADBDB7627DB}"/>
              </a:ext>
            </a:extLst>
          </p:cNvPr>
          <p:cNvSpPr txBox="1"/>
          <p:nvPr/>
        </p:nvSpPr>
        <p:spPr>
          <a:xfrm>
            <a:off x="8931450" y="3473158"/>
            <a:ext cx="367851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dirty="0" err="1">
                <a:solidFill>
                  <a:schemeClr val="bg2"/>
                </a:solidFill>
              </a:rPr>
              <a:t>Key</a:t>
            </a:r>
            <a:r>
              <a:rPr lang="id-ID" sz="1400" dirty="0">
                <a:solidFill>
                  <a:schemeClr val="bg2"/>
                </a:solidFill>
              </a:rPr>
              <a:t> Performance Indicators</a:t>
            </a:r>
            <a:endParaRPr lang="en-GB" sz="1400" dirty="0">
              <a:solidFill>
                <a:schemeClr val="bg2"/>
              </a:solidFill>
            </a:endParaRP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D8A29FD0-61E1-98FE-A1E0-4B4964CDBF07}"/>
              </a:ext>
            </a:extLst>
          </p:cNvPr>
          <p:cNvCxnSpPr>
            <a:cxnSpLocks/>
          </p:cNvCxnSpPr>
          <p:nvPr/>
        </p:nvCxnSpPr>
        <p:spPr>
          <a:xfrm>
            <a:off x="7790426" y="4314825"/>
            <a:ext cx="722086" cy="692604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1422E472-90A3-5F5B-1452-F4962B083487}"/>
              </a:ext>
            </a:extLst>
          </p:cNvPr>
          <p:cNvCxnSpPr>
            <a:cxnSpLocks/>
          </p:cNvCxnSpPr>
          <p:nvPr/>
        </p:nvCxnSpPr>
        <p:spPr>
          <a:xfrm flipH="1" flipV="1">
            <a:off x="8507410" y="5004595"/>
            <a:ext cx="0" cy="2360386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11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Snip Single Corner Rectangle 46">
            <a:extLst>
              <a:ext uri="{FF2B5EF4-FFF2-40B4-BE49-F238E27FC236}">
                <a16:creationId xmlns:a16="http://schemas.microsoft.com/office/drawing/2014/main" id="{1502099F-83E1-E0D1-4523-DF8762A792B1}"/>
              </a:ext>
            </a:extLst>
          </p:cNvPr>
          <p:cNvSpPr/>
          <p:nvPr/>
        </p:nvSpPr>
        <p:spPr>
          <a:xfrm flipH="1" flipV="1">
            <a:off x="1270908" y="2908266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Rounded Rectangle 76">
            <a:extLst>
              <a:ext uri="{FF2B5EF4-FFF2-40B4-BE49-F238E27FC236}">
                <a16:creationId xmlns:a16="http://schemas.microsoft.com/office/drawing/2014/main" id="{B8F51BD9-6D33-A885-E2FC-3CF34E32F9FA}"/>
              </a:ext>
            </a:extLst>
          </p:cNvPr>
          <p:cNvSpPr/>
          <p:nvPr/>
        </p:nvSpPr>
        <p:spPr>
          <a:xfrm>
            <a:off x="1815757" y="3589588"/>
            <a:ext cx="1266825" cy="285857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TextBox 36">
            <a:hlinkClick r:id="rId9" action="ppaction://hlinksldjump"/>
            <a:extLst>
              <a:ext uri="{FF2B5EF4-FFF2-40B4-BE49-F238E27FC236}">
                <a16:creationId xmlns:a16="http://schemas.microsoft.com/office/drawing/2014/main" id="{27070D0C-6755-4FB6-0637-B50BE26B927F}"/>
              </a:ext>
            </a:extLst>
          </p:cNvPr>
          <p:cNvSpPr txBox="1"/>
          <p:nvPr/>
        </p:nvSpPr>
        <p:spPr>
          <a:xfrm>
            <a:off x="2019113" y="3617100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900" dirty="0">
                <a:solidFill>
                  <a:schemeClr val="bg2"/>
                </a:solidFill>
              </a:rPr>
              <a:t>Highlight</a:t>
            </a: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FC819B25-D3A3-B4FF-BAC1-4224AD97A11E}"/>
              </a:ext>
            </a:extLst>
          </p:cNvPr>
          <p:cNvGrpSpPr/>
          <p:nvPr/>
        </p:nvGrpSpPr>
        <p:grpSpPr>
          <a:xfrm>
            <a:off x="1698401" y="3474451"/>
            <a:ext cx="514902" cy="514902"/>
            <a:chOff x="3502218" y="4283237"/>
            <a:chExt cx="345882" cy="345882"/>
          </a:xfrm>
        </p:grpSpPr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78939490-AA2F-530D-1949-9A0E639602CB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443366A4-2A40-D760-D823-49BB6D40997D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39B6C7FB-A41F-25D2-B676-0055E80028C0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CF54F374-F4F4-738B-6565-51B70F4B4EC0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50080F42-5CE2-A143-A1FD-FDAC27B350C3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7" name="Group 12">
            <a:extLst>
              <a:ext uri="{FF2B5EF4-FFF2-40B4-BE49-F238E27FC236}">
                <a16:creationId xmlns:a16="http://schemas.microsoft.com/office/drawing/2014/main" id="{7E645AAE-13CB-2C50-473F-DCA706420BCF}"/>
              </a:ext>
            </a:extLst>
          </p:cNvPr>
          <p:cNvGrpSpPr>
            <a:grpSpLocks noChangeAspect="1"/>
          </p:cNvGrpSpPr>
          <p:nvPr/>
        </p:nvGrpSpPr>
        <p:grpSpPr bwMode="auto">
          <a:xfrm rot="8100000">
            <a:off x="10526946" y="4357283"/>
            <a:ext cx="206753" cy="241064"/>
            <a:chOff x="3723" y="2028"/>
            <a:chExt cx="229" cy="267"/>
          </a:xfrm>
        </p:grpSpPr>
        <p:sp>
          <p:nvSpPr>
            <p:cNvPr id="48" name="Freeform 13">
              <a:extLst>
                <a:ext uri="{FF2B5EF4-FFF2-40B4-BE49-F238E27FC236}">
                  <a16:creationId xmlns:a16="http://schemas.microsoft.com/office/drawing/2014/main" id="{9ACEA232-8017-C3A8-2D10-4B774450D64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49" name="Line 14">
              <a:extLst>
                <a:ext uri="{FF2B5EF4-FFF2-40B4-BE49-F238E27FC236}">
                  <a16:creationId xmlns:a16="http://schemas.microsoft.com/office/drawing/2014/main" id="{1390A8E9-D1AD-212B-9E24-A5FEDD55072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73814045-0982-C924-320A-E1F5DE56E349}"/>
              </a:ext>
            </a:extLst>
          </p:cNvPr>
          <p:cNvCxnSpPr>
            <a:cxnSpLocks/>
          </p:cNvCxnSpPr>
          <p:nvPr/>
        </p:nvCxnSpPr>
        <p:spPr>
          <a:xfrm flipH="1" flipV="1">
            <a:off x="675495" y="5255384"/>
            <a:ext cx="452150" cy="553878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AEF86E7A-BE8D-5A56-DE33-6181F75486E9}"/>
              </a:ext>
            </a:extLst>
          </p:cNvPr>
          <p:cNvCxnSpPr>
            <a:cxnSpLocks/>
          </p:cNvCxnSpPr>
          <p:nvPr/>
        </p:nvCxnSpPr>
        <p:spPr>
          <a:xfrm>
            <a:off x="0" y="5255384"/>
            <a:ext cx="675495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A58B1D04-6C5D-77DB-14FF-580179EF7BC4}"/>
              </a:ext>
            </a:extLst>
          </p:cNvPr>
          <p:cNvCxnSpPr>
            <a:cxnSpLocks/>
          </p:cNvCxnSpPr>
          <p:nvPr/>
        </p:nvCxnSpPr>
        <p:spPr>
          <a:xfrm flipH="1">
            <a:off x="1127645" y="5809262"/>
            <a:ext cx="1016837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Oval 53">
            <a:extLst>
              <a:ext uri="{FF2B5EF4-FFF2-40B4-BE49-F238E27FC236}">
                <a16:creationId xmlns:a16="http://schemas.microsoft.com/office/drawing/2014/main" id="{D8732786-DB0A-676C-D8B0-4B934082B489}"/>
              </a:ext>
            </a:extLst>
          </p:cNvPr>
          <p:cNvSpPr/>
          <p:nvPr/>
        </p:nvSpPr>
        <p:spPr>
          <a:xfrm>
            <a:off x="2076621" y="5735245"/>
            <a:ext cx="99497" cy="99497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A33EEBB0-0D48-E161-642B-78F7FA79D7B2}"/>
              </a:ext>
            </a:extLst>
          </p:cNvPr>
          <p:cNvSpPr txBox="1"/>
          <p:nvPr/>
        </p:nvSpPr>
        <p:spPr>
          <a:xfrm>
            <a:off x="4161752" y="1841326"/>
            <a:ext cx="608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chemeClr val="bg2">
                    <a:alpha val="10000"/>
                  </a:schemeClr>
                </a:solidFill>
                <a:latin typeface="+mj-lt"/>
              </a:rPr>
              <a:t>01</a:t>
            </a:r>
            <a:endParaRPr lang="en-GB" sz="2400" dirty="0">
              <a:solidFill>
                <a:schemeClr val="bg2">
                  <a:alpha val="10000"/>
                </a:schemeClr>
              </a:solidFill>
              <a:latin typeface="+mj-lt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3797E073-83A5-4C18-7891-ADE80639A684}"/>
              </a:ext>
            </a:extLst>
          </p:cNvPr>
          <p:cNvSpPr txBox="1"/>
          <p:nvPr/>
        </p:nvSpPr>
        <p:spPr>
          <a:xfrm>
            <a:off x="4161752" y="2593802"/>
            <a:ext cx="608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chemeClr val="bg2">
                    <a:alpha val="10000"/>
                  </a:schemeClr>
                </a:solidFill>
                <a:latin typeface="+mj-lt"/>
              </a:rPr>
              <a:t>03</a:t>
            </a:r>
            <a:endParaRPr lang="en-GB" sz="2400" dirty="0">
              <a:solidFill>
                <a:schemeClr val="bg2">
                  <a:alpha val="10000"/>
                </a:schemeClr>
              </a:solidFill>
              <a:latin typeface="+mj-lt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BF01A2A2-8E5F-8EE8-B551-A2C90306E90B}"/>
              </a:ext>
            </a:extLst>
          </p:cNvPr>
          <p:cNvSpPr txBox="1"/>
          <p:nvPr/>
        </p:nvSpPr>
        <p:spPr>
          <a:xfrm>
            <a:off x="4161752" y="3360567"/>
            <a:ext cx="608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chemeClr val="bg2">
                    <a:alpha val="10000"/>
                  </a:schemeClr>
                </a:solidFill>
                <a:latin typeface="+mj-lt"/>
              </a:rPr>
              <a:t>05</a:t>
            </a:r>
            <a:endParaRPr lang="en-GB" sz="2400" dirty="0">
              <a:solidFill>
                <a:schemeClr val="bg2">
                  <a:alpha val="10000"/>
                </a:schemeClr>
              </a:solidFill>
              <a:latin typeface="+mj-lt"/>
            </a:endParaRP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06CAB3A4-D9BD-BBE0-49AB-50B22170230C}"/>
              </a:ext>
            </a:extLst>
          </p:cNvPr>
          <p:cNvSpPr txBox="1"/>
          <p:nvPr/>
        </p:nvSpPr>
        <p:spPr>
          <a:xfrm>
            <a:off x="4161752" y="4149725"/>
            <a:ext cx="608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chemeClr val="bg2">
                    <a:alpha val="10000"/>
                  </a:schemeClr>
                </a:solidFill>
                <a:latin typeface="+mj-lt"/>
              </a:rPr>
              <a:t>07</a:t>
            </a:r>
            <a:endParaRPr lang="en-GB" sz="2400" dirty="0">
              <a:solidFill>
                <a:schemeClr val="bg2">
                  <a:alpha val="10000"/>
                </a:schemeClr>
              </a:solidFill>
              <a:latin typeface="+mj-lt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C0B08F7F-41BC-8A8D-4B2E-005141B8EDC0}"/>
              </a:ext>
            </a:extLst>
          </p:cNvPr>
          <p:cNvSpPr txBox="1"/>
          <p:nvPr/>
        </p:nvSpPr>
        <p:spPr>
          <a:xfrm>
            <a:off x="8419433" y="1841326"/>
            <a:ext cx="608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chemeClr val="bg2">
                    <a:alpha val="10000"/>
                  </a:schemeClr>
                </a:solidFill>
                <a:latin typeface="+mj-lt"/>
              </a:rPr>
              <a:t>02</a:t>
            </a:r>
            <a:endParaRPr lang="en-GB" sz="2400" dirty="0">
              <a:solidFill>
                <a:schemeClr val="bg2">
                  <a:alpha val="10000"/>
                </a:schemeClr>
              </a:solidFill>
              <a:latin typeface="+mj-lt"/>
            </a:endParaRP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D617F296-48B5-4B58-F2EC-2255F254868D}"/>
              </a:ext>
            </a:extLst>
          </p:cNvPr>
          <p:cNvSpPr txBox="1"/>
          <p:nvPr/>
        </p:nvSpPr>
        <p:spPr>
          <a:xfrm>
            <a:off x="8419433" y="2593802"/>
            <a:ext cx="608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chemeClr val="bg2">
                    <a:alpha val="10000"/>
                  </a:schemeClr>
                </a:solidFill>
                <a:latin typeface="+mj-lt"/>
              </a:rPr>
              <a:t>04</a:t>
            </a:r>
            <a:endParaRPr lang="en-GB" sz="2400" dirty="0">
              <a:solidFill>
                <a:schemeClr val="bg2">
                  <a:alpha val="10000"/>
                </a:schemeClr>
              </a:solidFill>
              <a:latin typeface="+mj-lt"/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90839D23-D1DF-3E3D-D9F8-C51BB6F14D9E}"/>
              </a:ext>
            </a:extLst>
          </p:cNvPr>
          <p:cNvSpPr txBox="1"/>
          <p:nvPr/>
        </p:nvSpPr>
        <p:spPr>
          <a:xfrm>
            <a:off x="8419433" y="3360567"/>
            <a:ext cx="608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chemeClr val="bg2">
                    <a:alpha val="10000"/>
                  </a:schemeClr>
                </a:solidFill>
                <a:latin typeface="+mj-lt"/>
              </a:rPr>
              <a:t>06</a:t>
            </a:r>
            <a:endParaRPr lang="en-GB" sz="2400" dirty="0">
              <a:solidFill>
                <a:schemeClr val="bg2">
                  <a:alpha val="10000"/>
                </a:schemeClr>
              </a:solidFill>
              <a:latin typeface="+mj-l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54D0A764-1849-C8B0-B2CC-F46D0B5DD0F5}"/>
              </a:ext>
            </a:extLst>
          </p:cNvPr>
          <p:cNvSpPr/>
          <p:nvPr/>
        </p:nvSpPr>
        <p:spPr>
          <a:xfrm>
            <a:off x="-1779906" y="-1953864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9733D796-BBB8-1DD8-C918-2D0D1CAF311C}"/>
              </a:ext>
            </a:extLst>
          </p:cNvPr>
          <p:cNvSpPr/>
          <p:nvPr/>
        </p:nvSpPr>
        <p:spPr>
          <a:xfrm>
            <a:off x="10770708" y="5735245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TextBox 1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B5D92065-6683-BFBC-10CA-7DDA4EDCAEE6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7" name="TextBox 16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897B10F4-430E-DF42-6ADA-E90A970E2FC2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18" name="TextBox 17">
            <a:hlinkClick r:id="rId10" action="ppaction://hlinksldjump"/>
            <a:extLst>
              <a:ext uri="{FF2B5EF4-FFF2-40B4-BE49-F238E27FC236}">
                <a16:creationId xmlns:a16="http://schemas.microsoft.com/office/drawing/2014/main" id="{04DDAAA7-E2B3-B265-7ED9-F0A353613B74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8" name="TextBox 27">
            <a:hlinkClick r:id="rId3" action="ppaction://hlinksldjump"/>
            <a:extLst>
              <a:ext uri="{FF2B5EF4-FFF2-40B4-BE49-F238E27FC236}">
                <a16:creationId xmlns:a16="http://schemas.microsoft.com/office/drawing/2014/main" id="{30AA9D32-DB45-77C0-4279-902482B4C335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30" name="TextBox 29">
            <a:hlinkClick r:id="rId11" action="ppaction://hlinksldjump"/>
            <a:extLst>
              <a:ext uri="{FF2B5EF4-FFF2-40B4-BE49-F238E27FC236}">
                <a16:creationId xmlns:a16="http://schemas.microsoft.com/office/drawing/2014/main" id="{5545380B-C5BE-406A-AEA0-ED72E5E6DAF8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0DFF950F-C266-79E6-9DBA-41DF709FF253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33" name="Group 12">
            <a:extLst>
              <a:ext uri="{FF2B5EF4-FFF2-40B4-BE49-F238E27FC236}">
                <a16:creationId xmlns:a16="http://schemas.microsoft.com/office/drawing/2014/main" id="{EAF21004-8815-96EB-5417-67CEFEF6E31C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34" name="Freeform 13">
              <a:extLst>
                <a:ext uri="{FF2B5EF4-FFF2-40B4-BE49-F238E27FC236}">
                  <a16:creationId xmlns:a16="http://schemas.microsoft.com/office/drawing/2014/main" id="{F7BF94C8-C9EC-CF4B-6078-60927EF57CA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44" name="Line 14">
              <a:extLst>
                <a:ext uri="{FF2B5EF4-FFF2-40B4-BE49-F238E27FC236}">
                  <a16:creationId xmlns:a16="http://schemas.microsoft.com/office/drawing/2014/main" id="{723DC0E1-0365-C94D-683B-5373090EA6B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45" name="Rectangle: Rounded Corners 34">
            <a:extLst>
              <a:ext uri="{FF2B5EF4-FFF2-40B4-BE49-F238E27FC236}">
                <a16:creationId xmlns:a16="http://schemas.microsoft.com/office/drawing/2014/main" id="{4C6BA8E7-3782-BB5C-4E5E-32828D48409A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6" name="TextBox 45">
            <a:hlinkClick r:id="rId8" action="ppaction://hlinksldjump"/>
            <a:extLst>
              <a:ext uri="{FF2B5EF4-FFF2-40B4-BE49-F238E27FC236}">
                <a16:creationId xmlns:a16="http://schemas.microsoft.com/office/drawing/2014/main" id="{CE0DA33D-E192-9711-81A8-F1854A164304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3250974249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5" name="Group 44">
            <a:extLst>
              <a:ext uri="{FF2B5EF4-FFF2-40B4-BE49-F238E27FC236}">
                <a16:creationId xmlns:a16="http://schemas.microsoft.com/office/drawing/2014/main" id="{BD53340D-BD4E-76D5-DA06-652C4C4B5F3C}"/>
              </a:ext>
            </a:extLst>
          </p:cNvPr>
          <p:cNvGrpSpPr/>
          <p:nvPr/>
        </p:nvGrpSpPr>
        <p:grpSpPr>
          <a:xfrm>
            <a:off x="1459653" y="0"/>
            <a:ext cx="479784" cy="7872681"/>
            <a:chOff x="4049511" y="0"/>
            <a:chExt cx="479784" cy="7872681"/>
          </a:xfrm>
        </p:grpSpPr>
        <p:cxnSp>
          <p:nvCxnSpPr>
            <p:cNvPr id="17" name="Straight Connector 16">
              <a:extLst>
                <a:ext uri="{FF2B5EF4-FFF2-40B4-BE49-F238E27FC236}">
                  <a16:creationId xmlns:a16="http://schemas.microsoft.com/office/drawing/2014/main" id="{96E458FB-903C-116A-B599-46CBD1931ADD}"/>
                </a:ext>
              </a:extLst>
            </p:cNvPr>
            <p:cNvCxnSpPr>
              <a:cxnSpLocks/>
            </p:cNvCxnSpPr>
            <p:nvPr/>
          </p:nvCxnSpPr>
          <p:spPr>
            <a:xfrm>
              <a:off x="4529295" y="0"/>
              <a:ext cx="0" cy="4857739"/>
            </a:xfrm>
            <a:prstGeom prst="line">
              <a:avLst/>
            </a:prstGeom>
            <a:ln w="3175">
              <a:gradFill>
                <a:gsLst>
                  <a:gs pos="0">
                    <a:schemeClr val="bg2"/>
                  </a:gs>
                  <a:gs pos="100000">
                    <a:schemeClr val="bg2">
                      <a:alpha val="0"/>
                    </a:schemeClr>
                  </a:gs>
                </a:gsLst>
                <a:lin ang="1140000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933285C0-037B-47FA-3DCC-C4F6255F615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049511" y="4857739"/>
              <a:ext cx="476836" cy="507930"/>
            </a:xfrm>
            <a:prstGeom prst="line">
              <a:avLst/>
            </a:prstGeom>
            <a:ln w="3175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C0F523E3-6A47-368F-9ADC-896BA92B7A4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049511" y="5365669"/>
              <a:ext cx="0" cy="2507012"/>
            </a:xfrm>
            <a:prstGeom prst="line">
              <a:avLst/>
            </a:prstGeom>
            <a:ln w="3175">
              <a:gradFill>
                <a:gsLst>
                  <a:gs pos="0">
                    <a:schemeClr val="bg2"/>
                  </a:gs>
                  <a:gs pos="100000">
                    <a:schemeClr val="bg2">
                      <a:alpha val="0"/>
                    </a:schemeClr>
                  </a:gs>
                </a:gsLst>
                <a:lin ang="1140000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4208A8CF-5CA5-30A8-6B02-A8BCCEEF2921}"/>
              </a:ext>
            </a:extLst>
          </p:cNvPr>
          <p:cNvSpPr txBox="1"/>
          <p:nvPr/>
        </p:nvSpPr>
        <p:spPr>
          <a:xfrm>
            <a:off x="8913463" y="1490732"/>
            <a:ext cx="282451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Highlight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" name="Rectangle 4">
            <a:hlinkClick r:id="rId2" action="ppaction://hlinksldjump"/>
            <a:extLst>
              <a:ext uri="{FF2B5EF4-FFF2-40B4-BE49-F238E27FC236}">
                <a16:creationId xmlns:a16="http://schemas.microsoft.com/office/drawing/2014/main" id="{4421C7C8-13D7-DAE6-D305-A097D9F1C11E}"/>
              </a:ext>
            </a:extLst>
          </p:cNvPr>
          <p:cNvSpPr/>
          <p:nvPr/>
        </p:nvSpPr>
        <p:spPr>
          <a:xfrm>
            <a:off x="874713" y="2894846"/>
            <a:ext cx="2008187" cy="325584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Snip Single Corner Rectangle 49">
            <a:hlinkClick r:id="rId3" action="ppaction://hlinksldjump"/>
            <a:extLst>
              <a:ext uri="{FF2B5EF4-FFF2-40B4-BE49-F238E27FC236}">
                <a16:creationId xmlns:a16="http://schemas.microsoft.com/office/drawing/2014/main" id="{3E8A9B5F-E9C1-E6BF-562B-09C9D662E960}"/>
              </a:ext>
            </a:extLst>
          </p:cNvPr>
          <p:cNvSpPr/>
          <p:nvPr/>
        </p:nvSpPr>
        <p:spPr>
          <a:xfrm flipH="1">
            <a:off x="3260562" y="2318585"/>
            <a:ext cx="2008186" cy="1831975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Rectangle 14">
            <a:hlinkClick r:id="rId4" action="ppaction://hlinksldjump"/>
            <a:extLst>
              <a:ext uri="{FF2B5EF4-FFF2-40B4-BE49-F238E27FC236}">
                <a16:creationId xmlns:a16="http://schemas.microsoft.com/office/drawing/2014/main" id="{9EA65F4F-76D8-EBE5-13AF-0631AD0F95CC}"/>
              </a:ext>
            </a:extLst>
          </p:cNvPr>
          <p:cNvSpPr/>
          <p:nvPr/>
        </p:nvSpPr>
        <p:spPr>
          <a:xfrm>
            <a:off x="5646410" y="2318585"/>
            <a:ext cx="2008187" cy="1831975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TextBox 17">
            <a:hlinkClick r:id="rId2" action="ppaction://hlinksldjump"/>
            <a:extLst>
              <a:ext uri="{FF2B5EF4-FFF2-40B4-BE49-F238E27FC236}">
                <a16:creationId xmlns:a16="http://schemas.microsoft.com/office/drawing/2014/main" id="{F17915E3-42D1-6FD6-2D0B-91C3F18ACDAD}"/>
              </a:ext>
            </a:extLst>
          </p:cNvPr>
          <p:cNvSpPr txBox="1"/>
          <p:nvPr/>
        </p:nvSpPr>
        <p:spPr>
          <a:xfrm>
            <a:off x="969088" y="5274724"/>
            <a:ext cx="171696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D" dirty="0">
                <a:solidFill>
                  <a:schemeClr val="tx2"/>
                </a:solidFill>
              </a:rPr>
              <a:t>ROI &amp;</a:t>
            </a:r>
          </a:p>
          <a:p>
            <a:r>
              <a:rPr lang="en-ID" dirty="0">
                <a:solidFill>
                  <a:schemeClr val="tx2"/>
                </a:solidFill>
              </a:rPr>
              <a:t>Cost-Benefit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19" name="TextBox 18">
            <a:hlinkClick r:id="rId3" action="ppaction://hlinksldjump"/>
            <a:extLst>
              <a:ext uri="{FF2B5EF4-FFF2-40B4-BE49-F238E27FC236}">
                <a16:creationId xmlns:a16="http://schemas.microsoft.com/office/drawing/2014/main" id="{4FE471A6-7221-8531-EA45-DA75A2086A6A}"/>
              </a:ext>
            </a:extLst>
          </p:cNvPr>
          <p:cNvSpPr txBox="1"/>
          <p:nvPr/>
        </p:nvSpPr>
        <p:spPr>
          <a:xfrm>
            <a:off x="3406174" y="3533694"/>
            <a:ext cx="171696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D" dirty="0">
                <a:solidFill>
                  <a:schemeClr val="bg2"/>
                </a:solidFill>
              </a:rPr>
              <a:t>Roadmap</a:t>
            </a:r>
            <a:endParaRPr lang="en-GB" dirty="0">
              <a:solidFill>
                <a:schemeClr val="bg2"/>
              </a:solidFill>
            </a:endParaRPr>
          </a:p>
        </p:txBody>
      </p:sp>
      <p:sp>
        <p:nvSpPr>
          <p:cNvPr id="20" name="TextBox 19">
            <a:hlinkClick r:id="rId4" action="ppaction://hlinksldjump"/>
            <a:extLst>
              <a:ext uri="{FF2B5EF4-FFF2-40B4-BE49-F238E27FC236}">
                <a16:creationId xmlns:a16="http://schemas.microsoft.com/office/drawing/2014/main" id="{9CEB000E-3011-42E6-57BD-20B4C4EA7B98}"/>
              </a:ext>
            </a:extLst>
          </p:cNvPr>
          <p:cNvSpPr txBox="1"/>
          <p:nvPr/>
        </p:nvSpPr>
        <p:spPr>
          <a:xfrm>
            <a:off x="5792022" y="3533694"/>
            <a:ext cx="171696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D" dirty="0">
                <a:solidFill>
                  <a:schemeClr val="tx2"/>
                </a:solidFill>
              </a:rPr>
              <a:t>Introduction</a:t>
            </a:r>
          </a:p>
        </p:txBody>
      </p:sp>
      <p:sp>
        <p:nvSpPr>
          <p:cNvPr id="22" name="Rectangle 21">
            <a:hlinkClick r:id="rId5" action="ppaction://hlinksldjump"/>
            <a:extLst>
              <a:ext uri="{FF2B5EF4-FFF2-40B4-BE49-F238E27FC236}">
                <a16:creationId xmlns:a16="http://schemas.microsoft.com/office/drawing/2014/main" id="{DFA58D34-347F-E599-DD56-5F0D51BA1579}"/>
              </a:ext>
            </a:extLst>
          </p:cNvPr>
          <p:cNvSpPr/>
          <p:nvPr/>
        </p:nvSpPr>
        <p:spPr>
          <a:xfrm>
            <a:off x="5646410" y="4527755"/>
            <a:ext cx="2008187" cy="1622934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TextBox 22">
            <a:hlinkClick r:id="rId5" action="ppaction://hlinksldjump"/>
            <a:extLst>
              <a:ext uri="{FF2B5EF4-FFF2-40B4-BE49-F238E27FC236}">
                <a16:creationId xmlns:a16="http://schemas.microsoft.com/office/drawing/2014/main" id="{8C78F7F8-7EDF-0DB9-2176-07C2F62DDB90}"/>
              </a:ext>
            </a:extLst>
          </p:cNvPr>
          <p:cNvSpPr txBox="1"/>
          <p:nvPr/>
        </p:nvSpPr>
        <p:spPr>
          <a:xfrm>
            <a:off x="5792022" y="5326895"/>
            <a:ext cx="171696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>
                <a:solidFill>
                  <a:schemeClr val="tx2"/>
                </a:solidFill>
              </a:rPr>
              <a:t>Case</a:t>
            </a:r>
          </a:p>
          <a:p>
            <a:r>
              <a:rPr lang="id-ID" dirty="0">
                <a:solidFill>
                  <a:schemeClr val="tx2"/>
                </a:solidFill>
              </a:rPr>
              <a:t>Study</a:t>
            </a:r>
            <a:endParaRPr lang="en-ID" dirty="0">
              <a:solidFill>
                <a:schemeClr val="tx2"/>
              </a:solidFill>
            </a:endParaRPr>
          </a:p>
        </p:txBody>
      </p:sp>
      <p:grpSp>
        <p:nvGrpSpPr>
          <p:cNvPr id="24" name="Group 12">
            <a:extLst>
              <a:ext uri="{FF2B5EF4-FFF2-40B4-BE49-F238E27FC236}">
                <a16:creationId xmlns:a16="http://schemas.microsoft.com/office/drawing/2014/main" id="{A088FE9C-F339-D8A2-EC89-0A5C71DBAB39}"/>
              </a:ext>
            </a:extLst>
          </p:cNvPr>
          <p:cNvGrpSpPr>
            <a:grpSpLocks noChangeAspect="1"/>
          </p:cNvGrpSpPr>
          <p:nvPr/>
        </p:nvGrpSpPr>
        <p:grpSpPr bwMode="auto">
          <a:xfrm rot="8100000">
            <a:off x="3137532" y="2252711"/>
            <a:ext cx="206753" cy="241064"/>
            <a:chOff x="3723" y="2028"/>
            <a:chExt cx="229" cy="267"/>
          </a:xfrm>
        </p:grpSpPr>
        <p:sp>
          <p:nvSpPr>
            <p:cNvPr id="25" name="Freeform 13">
              <a:extLst>
                <a:ext uri="{FF2B5EF4-FFF2-40B4-BE49-F238E27FC236}">
                  <a16:creationId xmlns:a16="http://schemas.microsoft.com/office/drawing/2014/main" id="{CD1EDA80-5EE5-F6E9-0E03-5F3428997B95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6" name="Line 14">
              <a:extLst>
                <a:ext uri="{FF2B5EF4-FFF2-40B4-BE49-F238E27FC236}">
                  <a16:creationId xmlns:a16="http://schemas.microsoft.com/office/drawing/2014/main" id="{7EBEC543-A8BF-554D-C640-6BDBD1A6076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7" name="TextBox 26">
            <a:extLst>
              <a:ext uri="{FF2B5EF4-FFF2-40B4-BE49-F238E27FC236}">
                <a16:creationId xmlns:a16="http://schemas.microsoft.com/office/drawing/2014/main" id="{6FA46955-986D-8084-BE06-3BA605161B06}"/>
              </a:ext>
            </a:extLst>
          </p:cNvPr>
          <p:cNvSpPr txBox="1"/>
          <p:nvPr/>
        </p:nvSpPr>
        <p:spPr>
          <a:xfrm>
            <a:off x="8913463" y="4865230"/>
            <a:ext cx="2354505" cy="9938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</a:rPr>
              <a:t>Get ready to unleash the power</a:t>
            </a:r>
          </a:p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</a:rPr>
              <a:t>of digital magic as we embark on</a:t>
            </a:r>
          </a:p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</a:rPr>
              <a:t>a journey of innovation and</a:t>
            </a:r>
          </a:p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</a:rPr>
              <a:t>excitement! At </a:t>
            </a:r>
            <a:r>
              <a:rPr lang="en-US" sz="1000" dirty="0" err="1">
                <a:solidFill>
                  <a:schemeClr val="bg2"/>
                </a:solidFill>
              </a:rPr>
              <a:t>Grutech</a:t>
            </a:r>
            <a:endParaRPr lang="en-GB" sz="1000" dirty="0">
              <a:solidFill>
                <a:schemeClr val="bg2"/>
              </a:solidFill>
            </a:endParaRPr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7B83524C-CDC9-8C1C-F980-6B60BE5CB404}"/>
              </a:ext>
            </a:extLst>
          </p:cNvPr>
          <p:cNvCxnSpPr>
            <a:cxnSpLocks/>
          </p:cNvCxnSpPr>
          <p:nvPr/>
        </p:nvCxnSpPr>
        <p:spPr>
          <a:xfrm rot="18168622" flipH="1">
            <a:off x="9330988" y="3444790"/>
            <a:ext cx="1497851" cy="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9" name="Group 28">
            <a:extLst>
              <a:ext uri="{FF2B5EF4-FFF2-40B4-BE49-F238E27FC236}">
                <a16:creationId xmlns:a16="http://schemas.microsoft.com/office/drawing/2014/main" id="{A9533462-AAFE-ED0B-E07D-8C04E7C5A35F}"/>
              </a:ext>
            </a:extLst>
          </p:cNvPr>
          <p:cNvGrpSpPr/>
          <p:nvPr/>
        </p:nvGrpSpPr>
        <p:grpSpPr>
          <a:xfrm rot="18168622">
            <a:off x="10280442" y="2610058"/>
            <a:ext cx="410568" cy="410568"/>
            <a:chOff x="3502218" y="4283237"/>
            <a:chExt cx="345882" cy="345882"/>
          </a:xfrm>
        </p:grpSpPr>
        <p:sp>
          <p:nvSpPr>
            <p:cNvPr id="30" name="Oval 29">
              <a:extLst>
                <a:ext uri="{FF2B5EF4-FFF2-40B4-BE49-F238E27FC236}">
                  <a16:creationId xmlns:a16="http://schemas.microsoft.com/office/drawing/2014/main" id="{1E2AD8D3-E462-55F7-EAF2-C6C02534D755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7A7246A9-AA60-B6B6-F8A7-28D300AF1058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BFCDBBCE-8158-456D-E4E3-5347676523C8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DE1C7BD1-DB40-00E7-2F65-B2A7A89AA0CA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EDCE89FC-EE9A-7547-069D-2CBEE9D70FB0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11D5FE47-90CB-D55D-2391-FA96389B612B}"/>
              </a:ext>
            </a:extLst>
          </p:cNvPr>
          <p:cNvGrpSpPr/>
          <p:nvPr/>
        </p:nvGrpSpPr>
        <p:grpSpPr>
          <a:xfrm rot="18168622">
            <a:off x="9468817" y="3868954"/>
            <a:ext cx="410568" cy="410568"/>
            <a:chOff x="3502218" y="4283237"/>
            <a:chExt cx="345882" cy="345882"/>
          </a:xfrm>
        </p:grpSpPr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CBDA9FDF-C8A2-FB72-5A31-A25208611F2D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18F43BE4-025F-C6D8-4E6C-9AD42F6DA89D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6E56D407-5034-9809-A21E-257BFA2E0146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6CB8E354-F756-7B9F-88F7-7CCE94302AE4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4584EC46-ABCA-C578-1891-7829EEF56127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49" name="Freeform 5">
            <a:extLst>
              <a:ext uri="{FF2B5EF4-FFF2-40B4-BE49-F238E27FC236}">
                <a16:creationId xmlns:a16="http://schemas.microsoft.com/office/drawing/2014/main" id="{96FE7D17-BF3A-E25C-F9C7-9BDCB8396178}"/>
              </a:ext>
            </a:extLst>
          </p:cNvPr>
          <p:cNvSpPr>
            <a:spLocks/>
          </p:cNvSpPr>
          <p:nvPr/>
        </p:nvSpPr>
        <p:spPr bwMode="auto">
          <a:xfrm rot="10800000">
            <a:off x="1831611" y="2786909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6DB26CC9-772E-2AF9-EB39-DCA03ABA19C5}"/>
              </a:ext>
            </a:extLst>
          </p:cNvPr>
          <p:cNvSpPr/>
          <p:nvPr/>
        </p:nvSpPr>
        <p:spPr>
          <a:xfrm>
            <a:off x="10685998" y="-1959460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B0C209EE-565F-6C67-1C39-86A9EE2B7307}"/>
              </a:ext>
            </a:extLst>
          </p:cNvPr>
          <p:cNvSpPr/>
          <p:nvPr/>
        </p:nvSpPr>
        <p:spPr>
          <a:xfrm>
            <a:off x="-1929996" y="5597447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TextBox 43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8EB1AB6A-6322-9958-4C5C-8FC4A1926BFC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46" name="TextBox 45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65B803A6-86D6-7153-CD8E-550E60E7F772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47" name="TextBox 46">
            <a:hlinkClick r:id="rId6" action="ppaction://hlinksldjump"/>
            <a:extLst>
              <a:ext uri="{FF2B5EF4-FFF2-40B4-BE49-F238E27FC236}">
                <a16:creationId xmlns:a16="http://schemas.microsoft.com/office/drawing/2014/main" id="{2D7544D7-CF65-04D3-787C-334E374ACB7C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48" name="TextBox 47">
            <a:hlinkClick r:id="rId4" action="ppaction://hlinksldjump"/>
            <a:extLst>
              <a:ext uri="{FF2B5EF4-FFF2-40B4-BE49-F238E27FC236}">
                <a16:creationId xmlns:a16="http://schemas.microsoft.com/office/drawing/2014/main" id="{B31AC398-14B3-3FF6-0190-980257E10510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51" name="TextBox 50">
            <a:hlinkClick r:id="rId7" action="ppaction://hlinksldjump"/>
            <a:extLst>
              <a:ext uri="{FF2B5EF4-FFF2-40B4-BE49-F238E27FC236}">
                <a16:creationId xmlns:a16="http://schemas.microsoft.com/office/drawing/2014/main" id="{3BBD2486-7787-F7D3-D048-1F3BB9C1B3F4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039ED709-022B-F468-CB8D-B62CAD0DA443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53" name="Group 12">
            <a:extLst>
              <a:ext uri="{FF2B5EF4-FFF2-40B4-BE49-F238E27FC236}">
                <a16:creationId xmlns:a16="http://schemas.microsoft.com/office/drawing/2014/main" id="{18FEC41B-422B-3100-E16C-5C6F8CB9E502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54" name="Freeform 13">
              <a:extLst>
                <a:ext uri="{FF2B5EF4-FFF2-40B4-BE49-F238E27FC236}">
                  <a16:creationId xmlns:a16="http://schemas.microsoft.com/office/drawing/2014/main" id="{76ACB406-F781-0C84-B8B8-238F79E81CB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55" name="Line 14">
              <a:extLst>
                <a:ext uri="{FF2B5EF4-FFF2-40B4-BE49-F238E27FC236}">
                  <a16:creationId xmlns:a16="http://schemas.microsoft.com/office/drawing/2014/main" id="{7564499A-4CB6-AC93-78E1-9548EA6CFFA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56" name="Rectangle: Rounded Corners 34">
            <a:extLst>
              <a:ext uri="{FF2B5EF4-FFF2-40B4-BE49-F238E27FC236}">
                <a16:creationId xmlns:a16="http://schemas.microsoft.com/office/drawing/2014/main" id="{494CAB7D-02A9-CA31-066B-481C564994E2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7" name="TextBox 56">
            <a:hlinkClick r:id="rId8" action="ppaction://hlinksldjump"/>
            <a:extLst>
              <a:ext uri="{FF2B5EF4-FFF2-40B4-BE49-F238E27FC236}">
                <a16:creationId xmlns:a16="http://schemas.microsoft.com/office/drawing/2014/main" id="{FFFC39FA-F3F9-C93B-CF79-AFA098D8BBB0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3731666048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Picture Placeholder 57">
            <a:extLst>
              <a:ext uri="{FF2B5EF4-FFF2-40B4-BE49-F238E27FC236}">
                <a16:creationId xmlns:a16="http://schemas.microsoft.com/office/drawing/2014/main" id="{6D3F3EF6-B64A-4C83-1BA2-7034AC5A66C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8FA22BE8-4F56-464D-AAC8-34FFC87D7E20}"/>
              </a:ext>
            </a:extLst>
          </p:cNvPr>
          <p:cNvGrpSpPr/>
          <p:nvPr/>
        </p:nvGrpSpPr>
        <p:grpSpPr>
          <a:xfrm>
            <a:off x="10317875" y="4679344"/>
            <a:ext cx="943997" cy="943997"/>
            <a:chOff x="3502218" y="4283237"/>
            <a:chExt cx="345882" cy="345882"/>
          </a:xfrm>
        </p:grpSpPr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5587D030-CCA3-BEB5-95F1-863791E6D2C6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5" name="Oval 34">
              <a:extLst>
                <a:ext uri="{FF2B5EF4-FFF2-40B4-BE49-F238E27FC236}">
                  <a16:creationId xmlns:a16="http://schemas.microsoft.com/office/drawing/2014/main" id="{8CBBB9C1-E100-BD0B-BEBD-615EB63249D8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C56A12EA-076F-7FCC-FB40-34C1BAF328E0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110AC401-BD38-70DF-146D-A38A09AE020C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BF1FD30A-BBD4-35AA-6A5B-058CA2341C9C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54" name="Oval 53">
            <a:extLst>
              <a:ext uri="{FF2B5EF4-FFF2-40B4-BE49-F238E27FC236}">
                <a16:creationId xmlns:a16="http://schemas.microsoft.com/office/drawing/2014/main" id="{D46A3928-689D-FFFD-F8BF-B7CE6874ED6C}"/>
              </a:ext>
            </a:extLst>
          </p:cNvPr>
          <p:cNvSpPr/>
          <p:nvPr/>
        </p:nvSpPr>
        <p:spPr>
          <a:xfrm>
            <a:off x="-1681008" y="5491277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22A5C6A6-9B27-5E24-8859-F938EC940CC4}"/>
              </a:ext>
            </a:extLst>
          </p:cNvPr>
          <p:cNvSpPr/>
          <p:nvPr/>
        </p:nvSpPr>
        <p:spPr>
          <a:xfrm>
            <a:off x="10399611" y="-1504399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208A8CF-5CA5-30A8-6B02-A8BCCEEF2921}"/>
              </a:ext>
            </a:extLst>
          </p:cNvPr>
          <p:cNvSpPr txBox="1"/>
          <p:nvPr/>
        </p:nvSpPr>
        <p:spPr>
          <a:xfrm>
            <a:off x="1345792" y="1907487"/>
            <a:ext cx="347694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Introduction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4" name="Snip Single Corner Rectangle 46">
            <a:extLst>
              <a:ext uri="{FF2B5EF4-FFF2-40B4-BE49-F238E27FC236}">
                <a16:creationId xmlns:a16="http://schemas.microsoft.com/office/drawing/2014/main" id="{15D55377-480E-32DC-61CB-56A1CCA3F3AD}"/>
              </a:ext>
            </a:extLst>
          </p:cNvPr>
          <p:cNvSpPr/>
          <p:nvPr/>
        </p:nvSpPr>
        <p:spPr>
          <a:xfrm flipH="1" flipV="1">
            <a:off x="7369270" y="2856943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Snip Single Corner Rectangle 49">
            <a:extLst>
              <a:ext uri="{FF2B5EF4-FFF2-40B4-BE49-F238E27FC236}">
                <a16:creationId xmlns:a16="http://schemas.microsoft.com/office/drawing/2014/main" id="{E84B60BE-0CF8-BDBC-DD66-CD5607993724}"/>
              </a:ext>
            </a:extLst>
          </p:cNvPr>
          <p:cNvSpPr/>
          <p:nvPr/>
        </p:nvSpPr>
        <p:spPr>
          <a:xfrm flipH="1" flipV="1">
            <a:off x="7460723" y="3327764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81BADC4D-476B-D876-1825-43836C6A981A}"/>
              </a:ext>
            </a:extLst>
          </p:cNvPr>
          <p:cNvSpPr txBox="1"/>
          <p:nvPr/>
        </p:nvSpPr>
        <p:spPr>
          <a:xfrm>
            <a:off x="7568641" y="3545698"/>
            <a:ext cx="10850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>
                <a:solidFill>
                  <a:schemeClr val="bg2"/>
                </a:solidFill>
                <a:latin typeface="+mj-lt"/>
              </a:rPr>
              <a:t>01</a:t>
            </a:r>
            <a:r>
              <a:rPr lang="en-GB" sz="2400" dirty="0">
                <a:solidFill>
                  <a:schemeClr val="bg2"/>
                </a:solidFill>
                <a:latin typeface="+mj-lt"/>
              </a:rPr>
              <a:t>%</a:t>
            </a:r>
          </a:p>
        </p:txBody>
      </p:sp>
      <p:grpSp>
        <p:nvGrpSpPr>
          <p:cNvPr id="19" name="Group 12">
            <a:extLst>
              <a:ext uri="{FF2B5EF4-FFF2-40B4-BE49-F238E27FC236}">
                <a16:creationId xmlns:a16="http://schemas.microsoft.com/office/drawing/2014/main" id="{F4A844C2-1662-7C88-F6AB-6BDFBB2C1CB9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8365186" y="3726979"/>
            <a:ext cx="100958" cy="117712"/>
            <a:chOff x="3723" y="2028"/>
            <a:chExt cx="229" cy="267"/>
          </a:xfrm>
        </p:grpSpPr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EF045758-C7AB-A2D9-A5F2-894D6B59B4FA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1" name="Line 14">
              <a:extLst>
                <a:ext uri="{FF2B5EF4-FFF2-40B4-BE49-F238E27FC236}">
                  <a16:creationId xmlns:a16="http://schemas.microsoft.com/office/drawing/2014/main" id="{3612D158-3332-2834-6ED5-0707D803C97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2" name="TextBox 21">
            <a:extLst>
              <a:ext uri="{FF2B5EF4-FFF2-40B4-BE49-F238E27FC236}">
                <a16:creationId xmlns:a16="http://schemas.microsoft.com/office/drawing/2014/main" id="{909A4F6C-1572-A3C7-3D7C-3870492C076D}"/>
              </a:ext>
            </a:extLst>
          </p:cNvPr>
          <p:cNvSpPr txBox="1"/>
          <p:nvPr/>
        </p:nvSpPr>
        <p:spPr>
          <a:xfrm>
            <a:off x="2143750" y="3107270"/>
            <a:ext cx="4062740" cy="83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Get ready to unleash the power of digital magic as we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embark on a journey of innovation and excitement! At</a:t>
            </a:r>
          </a:p>
          <a:p>
            <a:pPr>
              <a:lnSpc>
                <a:spcPct val="150000"/>
              </a:lnSpc>
            </a:pPr>
            <a:r>
              <a:rPr lang="en-US" sz="1100" dirty="0" err="1">
                <a:solidFill>
                  <a:schemeClr val="bg2"/>
                </a:solidFill>
              </a:rPr>
              <a:t>Grutech</a:t>
            </a:r>
            <a:r>
              <a:rPr lang="en-US" sz="1100" dirty="0">
                <a:solidFill>
                  <a:schemeClr val="bg2"/>
                </a:solidFill>
              </a:rPr>
              <a:t>.</a:t>
            </a:r>
            <a:endParaRPr lang="en-GB" sz="1100" dirty="0">
              <a:solidFill>
                <a:schemeClr val="bg2"/>
              </a:solidFill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C26AE755-98AD-4D12-CE83-72F630492F65}"/>
              </a:ext>
            </a:extLst>
          </p:cNvPr>
          <p:cNvGrpSpPr/>
          <p:nvPr/>
        </p:nvGrpSpPr>
        <p:grpSpPr>
          <a:xfrm>
            <a:off x="-11438" y="3107270"/>
            <a:ext cx="1770731" cy="471430"/>
            <a:chOff x="-11438" y="3107270"/>
            <a:chExt cx="1770731" cy="471430"/>
          </a:xfrm>
        </p:grpSpPr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A90ACAB1-8C6F-618C-BE73-0583CE82ECD0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538220" y="3107270"/>
              <a:ext cx="367919" cy="450697"/>
            </a:xfrm>
            <a:prstGeom prst="line">
              <a:avLst/>
            </a:prstGeom>
            <a:ln w="3175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A12F51E4-FE15-20C2-6442-0962DD350D44}"/>
                </a:ext>
              </a:extLst>
            </p:cNvPr>
            <p:cNvCxnSpPr>
              <a:cxnSpLocks/>
            </p:cNvCxnSpPr>
            <p:nvPr/>
          </p:nvCxnSpPr>
          <p:spPr>
            <a:xfrm>
              <a:off x="-11438" y="3107270"/>
              <a:ext cx="549658" cy="0"/>
            </a:xfrm>
            <a:prstGeom prst="line">
              <a:avLst/>
            </a:prstGeom>
            <a:ln w="3175">
              <a:gradFill>
                <a:gsLst>
                  <a:gs pos="0">
                    <a:schemeClr val="bg2"/>
                  </a:gs>
                  <a:gs pos="100000">
                    <a:schemeClr val="bg2">
                      <a:alpha val="0"/>
                    </a:schemeClr>
                  </a:gs>
                </a:gsLst>
                <a:lin ang="840000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F7F721BC-D24A-18F2-4A3F-7A595B92830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906139" y="3557967"/>
              <a:ext cx="827411" cy="0"/>
            </a:xfrm>
            <a:prstGeom prst="line">
              <a:avLst/>
            </a:prstGeom>
            <a:ln w="3175">
              <a:gradFill>
                <a:gsLst>
                  <a:gs pos="0">
                    <a:schemeClr val="bg2"/>
                  </a:gs>
                  <a:gs pos="100000">
                    <a:schemeClr val="bg2">
                      <a:alpha val="0"/>
                    </a:schemeClr>
                  </a:gs>
                </a:gsLst>
                <a:lin ang="840000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926422D0-4659-3CC6-A4EC-43A7B877AB3F}"/>
                </a:ext>
              </a:extLst>
            </p:cNvPr>
            <p:cNvSpPr/>
            <p:nvPr/>
          </p:nvSpPr>
          <p:spPr>
            <a:xfrm>
              <a:off x="1678331" y="3497738"/>
              <a:ext cx="80962" cy="80962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39" name="TextBox 38">
            <a:extLst>
              <a:ext uri="{FF2B5EF4-FFF2-40B4-BE49-F238E27FC236}">
                <a16:creationId xmlns:a16="http://schemas.microsoft.com/office/drawing/2014/main" id="{C24F3E16-E6CE-EDCA-2038-0CB59E51B20F}"/>
              </a:ext>
            </a:extLst>
          </p:cNvPr>
          <p:cNvSpPr txBox="1"/>
          <p:nvPr/>
        </p:nvSpPr>
        <p:spPr>
          <a:xfrm>
            <a:off x="1416050" y="5022793"/>
            <a:ext cx="10850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>
                <a:solidFill>
                  <a:schemeClr val="accent2"/>
                </a:solidFill>
                <a:latin typeface="+mj-lt"/>
              </a:rPr>
              <a:t>222k+</a:t>
            </a:r>
            <a:endParaRPr lang="en-GB" sz="2400" dirty="0">
              <a:solidFill>
                <a:schemeClr val="accent2"/>
              </a:solidFill>
              <a:latin typeface="+mj-lt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337E379-82A5-DA87-43BE-BEA2848ECF81}"/>
              </a:ext>
            </a:extLst>
          </p:cNvPr>
          <p:cNvCxnSpPr>
            <a:cxnSpLocks/>
            <a:stCxn id="44" idx="1"/>
          </p:cNvCxnSpPr>
          <p:nvPr/>
        </p:nvCxnSpPr>
        <p:spPr>
          <a:xfrm flipH="1" flipV="1">
            <a:off x="9423548" y="-101600"/>
            <a:ext cx="270" cy="1971144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Freeform 5">
            <a:extLst>
              <a:ext uri="{FF2B5EF4-FFF2-40B4-BE49-F238E27FC236}">
                <a16:creationId xmlns:a16="http://schemas.microsoft.com/office/drawing/2014/main" id="{79BB6182-C005-39D1-CC4B-5AB3FBCD1FC0}"/>
              </a:ext>
            </a:extLst>
          </p:cNvPr>
          <p:cNvSpPr>
            <a:spLocks/>
          </p:cNvSpPr>
          <p:nvPr/>
        </p:nvSpPr>
        <p:spPr bwMode="auto">
          <a:xfrm rot="10800000">
            <a:off x="9316289" y="1869544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E9D681F7-B387-DEC4-78C7-BEF445E2C100}"/>
              </a:ext>
            </a:extLst>
          </p:cNvPr>
          <p:cNvSpPr txBox="1"/>
          <p:nvPr/>
        </p:nvSpPr>
        <p:spPr>
          <a:xfrm>
            <a:off x="2501131" y="5092491"/>
            <a:ext cx="687311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User</a:t>
            </a:r>
            <a:endParaRPr lang="en-GB" sz="1100" dirty="0">
              <a:solidFill>
                <a:schemeClr val="bg2"/>
              </a:solidFill>
            </a:endParaRP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7DCDA84F-087B-049F-BA0D-643C5212232B}"/>
              </a:ext>
            </a:extLst>
          </p:cNvPr>
          <p:cNvCxnSpPr>
            <a:cxnSpLocks/>
          </p:cNvCxnSpPr>
          <p:nvPr/>
        </p:nvCxnSpPr>
        <p:spPr>
          <a:xfrm flipH="1" flipV="1">
            <a:off x="3173694" y="4993917"/>
            <a:ext cx="640661" cy="1000483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42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820B3641-BD28-7F68-3B1F-C79B3C79E803}"/>
              </a:ext>
            </a:extLst>
          </p:cNvPr>
          <p:cNvSpPr txBox="1"/>
          <p:nvPr/>
        </p:nvSpPr>
        <p:spPr>
          <a:xfrm>
            <a:off x="3904561" y="5298565"/>
            <a:ext cx="10850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>
                <a:solidFill>
                  <a:schemeClr val="accent2"/>
                </a:solidFill>
                <a:latin typeface="+mj-lt"/>
              </a:rPr>
              <a:t>34,9%</a:t>
            </a:r>
            <a:endParaRPr lang="en-GB" sz="2400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D400BEB1-2280-9A42-19BC-D582B5FEE79C}"/>
              </a:ext>
            </a:extLst>
          </p:cNvPr>
          <p:cNvSpPr txBox="1"/>
          <p:nvPr/>
        </p:nvSpPr>
        <p:spPr>
          <a:xfrm>
            <a:off x="5178155" y="5368263"/>
            <a:ext cx="1216848" cy="3222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100" dirty="0">
                <a:solidFill>
                  <a:schemeClr val="bg2"/>
                </a:solidFill>
              </a:rPr>
              <a:t>Improvement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18" name="Rounded Rectangle 105">
            <a:extLst>
              <a:ext uri="{FF2B5EF4-FFF2-40B4-BE49-F238E27FC236}">
                <a16:creationId xmlns:a16="http://schemas.microsoft.com/office/drawing/2014/main" id="{7D922EBC-F63D-6C3B-1356-9E2F4774890A}"/>
              </a:ext>
            </a:extLst>
          </p:cNvPr>
          <p:cNvSpPr/>
          <p:nvPr/>
        </p:nvSpPr>
        <p:spPr>
          <a:xfrm>
            <a:off x="5159599" y="5420892"/>
            <a:ext cx="1253961" cy="285857"/>
          </a:xfrm>
          <a:prstGeom prst="roundRect">
            <a:avLst>
              <a:gd name="adj" fmla="val 50000"/>
            </a:avLst>
          </a:prstGeom>
          <a:noFill/>
          <a:ln w="3175">
            <a:solidFill>
              <a:schemeClr val="bg2">
                <a:alpha val="54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4757808F-2985-86D9-5117-921FF31DF109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27" name="TextBox 26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11C50EFE-F667-BE24-DCFB-3B11AC55D13B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28" name="TextBox 27">
            <a:hlinkClick r:id="rId2" action="ppaction://hlinksldjump"/>
            <a:extLst>
              <a:ext uri="{FF2B5EF4-FFF2-40B4-BE49-F238E27FC236}">
                <a16:creationId xmlns:a16="http://schemas.microsoft.com/office/drawing/2014/main" id="{2B86EE88-221E-13F5-941D-30A844418DDF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30" name="TextBox 29">
            <a:hlinkClick r:id="rId3" action="ppaction://hlinksldjump"/>
            <a:extLst>
              <a:ext uri="{FF2B5EF4-FFF2-40B4-BE49-F238E27FC236}">
                <a16:creationId xmlns:a16="http://schemas.microsoft.com/office/drawing/2014/main" id="{63F40546-69A3-A372-015F-BBFEEE3B4819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41" name="TextBox 40">
            <a:hlinkClick r:id="rId4" action="ppaction://hlinksldjump"/>
            <a:extLst>
              <a:ext uri="{FF2B5EF4-FFF2-40B4-BE49-F238E27FC236}">
                <a16:creationId xmlns:a16="http://schemas.microsoft.com/office/drawing/2014/main" id="{003835D0-A55D-3C5E-4303-E3342049FEAE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22C383DC-7929-C868-91F2-B11D4F2A57EB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43" name="Group 12">
            <a:extLst>
              <a:ext uri="{FF2B5EF4-FFF2-40B4-BE49-F238E27FC236}">
                <a16:creationId xmlns:a16="http://schemas.microsoft.com/office/drawing/2014/main" id="{E20F25D2-D748-BD79-A198-A94C9EB51B07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47" name="Freeform 13">
              <a:extLst>
                <a:ext uri="{FF2B5EF4-FFF2-40B4-BE49-F238E27FC236}">
                  <a16:creationId xmlns:a16="http://schemas.microsoft.com/office/drawing/2014/main" id="{15D93061-C291-AB9A-C132-31C9DC73C839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48" name="Line 14">
              <a:extLst>
                <a:ext uri="{FF2B5EF4-FFF2-40B4-BE49-F238E27FC236}">
                  <a16:creationId xmlns:a16="http://schemas.microsoft.com/office/drawing/2014/main" id="{E325091E-982E-4FA5-929F-3E895D2AB3D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49" name="Rectangle: Rounded Corners 34">
            <a:extLst>
              <a:ext uri="{FF2B5EF4-FFF2-40B4-BE49-F238E27FC236}">
                <a16:creationId xmlns:a16="http://schemas.microsoft.com/office/drawing/2014/main" id="{4758B9A9-17F2-033D-636F-BED563C9F1C4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0" name="TextBox 49">
            <a:hlinkClick r:id="rId5" action="ppaction://hlinksldjump"/>
            <a:extLst>
              <a:ext uri="{FF2B5EF4-FFF2-40B4-BE49-F238E27FC236}">
                <a16:creationId xmlns:a16="http://schemas.microsoft.com/office/drawing/2014/main" id="{611445E6-3A0F-9683-9F17-BED092899BC0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3393362343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C4152A8D-0ACA-C1FE-1FBB-F2B029CB1E22}"/>
              </a:ext>
            </a:extLst>
          </p:cNvPr>
          <p:cNvCxnSpPr>
            <a:cxnSpLocks/>
          </p:cNvCxnSpPr>
          <p:nvPr/>
        </p:nvCxnSpPr>
        <p:spPr>
          <a:xfrm>
            <a:off x="-275771" y="4510314"/>
            <a:ext cx="5574610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F35768E6-BEF1-D4A0-5593-82C5878B0A09}"/>
              </a:ext>
            </a:extLst>
          </p:cNvPr>
          <p:cNvCxnSpPr>
            <a:cxnSpLocks/>
          </p:cNvCxnSpPr>
          <p:nvPr/>
        </p:nvCxnSpPr>
        <p:spPr>
          <a:xfrm flipH="1">
            <a:off x="9681029" y="4826328"/>
            <a:ext cx="2510971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Oval 53">
            <a:extLst>
              <a:ext uri="{FF2B5EF4-FFF2-40B4-BE49-F238E27FC236}">
                <a16:creationId xmlns:a16="http://schemas.microsoft.com/office/drawing/2014/main" id="{9D6284A1-6D80-C2FA-B531-2A51DDB69048}"/>
              </a:ext>
            </a:extLst>
          </p:cNvPr>
          <p:cNvSpPr/>
          <p:nvPr/>
        </p:nvSpPr>
        <p:spPr>
          <a:xfrm>
            <a:off x="-1268586" y="-1542589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EEDBE8B-4A5C-6BDC-E689-9E05F5CF74CF}"/>
              </a:ext>
            </a:extLst>
          </p:cNvPr>
          <p:cNvSpPr txBox="1"/>
          <p:nvPr/>
        </p:nvSpPr>
        <p:spPr>
          <a:xfrm>
            <a:off x="8454636" y="1701010"/>
            <a:ext cx="347694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Problem</a:t>
            </a:r>
          </a:p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Statement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0863B88E-F566-86ED-DAD4-F44092F207C4}"/>
              </a:ext>
            </a:extLst>
          </p:cNvPr>
          <p:cNvSpPr/>
          <p:nvPr/>
        </p:nvSpPr>
        <p:spPr>
          <a:xfrm>
            <a:off x="870360" y="4070555"/>
            <a:ext cx="2448027" cy="1607574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4E873756-360B-D623-00EA-974EE3A3555B}"/>
              </a:ext>
            </a:extLst>
          </p:cNvPr>
          <p:cNvSpPr txBox="1"/>
          <p:nvPr/>
        </p:nvSpPr>
        <p:spPr>
          <a:xfrm>
            <a:off x="1049912" y="4297191"/>
            <a:ext cx="1521837" cy="7081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</a:rPr>
              <a:t>Manual Data Entry Errors</a:t>
            </a:r>
            <a:endParaRPr lang="en-GB" sz="1400" dirty="0">
              <a:solidFill>
                <a:schemeClr val="tx2"/>
              </a:solidFill>
            </a:endParaRPr>
          </a:p>
        </p:txBody>
      </p:sp>
      <p:grpSp>
        <p:nvGrpSpPr>
          <p:cNvPr id="27" name="Group 12">
            <a:extLst>
              <a:ext uri="{FF2B5EF4-FFF2-40B4-BE49-F238E27FC236}">
                <a16:creationId xmlns:a16="http://schemas.microsoft.com/office/drawing/2014/main" id="{A9537BB4-E190-CA1C-80A6-6DDB24547B31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2874383" y="5262116"/>
            <a:ext cx="198378" cy="231299"/>
            <a:chOff x="3723" y="2028"/>
            <a:chExt cx="229" cy="267"/>
          </a:xfrm>
        </p:grpSpPr>
        <p:sp>
          <p:nvSpPr>
            <p:cNvPr id="28" name="Freeform 13">
              <a:extLst>
                <a:ext uri="{FF2B5EF4-FFF2-40B4-BE49-F238E27FC236}">
                  <a16:creationId xmlns:a16="http://schemas.microsoft.com/office/drawing/2014/main" id="{A94F50EF-F6E1-DDDD-FF31-C29116FA539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0" name="Line 14">
              <a:extLst>
                <a:ext uri="{FF2B5EF4-FFF2-40B4-BE49-F238E27FC236}">
                  <a16:creationId xmlns:a16="http://schemas.microsoft.com/office/drawing/2014/main" id="{735659A4-BB5C-D1F8-FBFF-77E5EB4D419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16" name="Rectangle 15">
            <a:extLst>
              <a:ext uri="{FF2B5EF4-FFF2-40B4-BE49-F238E27FC236}">
                <a16:creationId xmlns:a16="http://schemas.microsoft.com/office/drawing/2014/main" id="{F6E2C541-C115-C4AB-B2D8-FC3FADFDAE8D}"/>
              </a:ext>
            </a:extLst>
          </p:cNvPr>
          <p:cNvSpPr/>
          <p:nvPr/>
        </p:nvSpPr>
        <p:spPr>
          <a:xfrm>
            <a:off x="4550728" y="4070555"/>
            <a:ext cx="2448027" cy="1607574"/>
          </a:xfrm>
          <a:prstGeom prst="rect">
            <a:avLst/>
          </a:prstGeom>
          <a:gradFill>
            <a:gsLst>
              <a:gs pos="14000">
                <a:schemeClr val="accent1"/>
              </a:gs>
              <a:gs pos="100000">
                <a:schemeClr val="accent2"/>
              </a:gs>
            </a:gsLst>
            <a:lin ang="4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7C1011A-EBC2-D71C-6B99-DBC2AC37617A}"/>
              </a:ext>
            </a:extLst>
          </p:cNvPr>
          <p:cNvSpPr txBox="1"/>
          <p:nvPr/>
        </p:nvSpPr>
        <p:spPr>
          <a:xfrm>
            <a:off x="4730280" y="4297191"/>
            <a:ext cx="1521837" cy="1031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</a:rPr>
              <a:t>Inefficient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</a:rPr>
              <a:t>Workflow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</a:rPr>
              <a:t>Management</a:t>
            </a:r>
          </a:p>
        </p:txBody>
      </p:sp>
      <p:grpSp>
        <p:nvGrpSpPr>
          <p:cNvPr id="19" name="Group 12">
            <a:extLst>
              <a:ext uri="{FF2B5EF4-FFF2-40B4-BE49-F238E27FC236}">
                <a16:creationId xmlns:a16="http://schemas.microsoft.com/office/drawing/2014/main" id="{494529EE-1817-0446-5095-C459010DE356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6554751" y="5262115"/>
            <a:ext cx="198379" cy="231300"/>
            <a:chOff x="3723" y="2028"/>
            <a:chExt cx="229" cy="267"/>
          </a:xfrm>
        </p:grpSpPr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7E21BA2F-8033-AD6F-48B3-33C985D6329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1" name="Line 14">
              <a:extLst>
                <a:ext uri="{FF2B5EF4-FFF2-40B4-BE49-F238E27FC236}">
                  <a16:creationId xmlns:a16="http://schemas.microsoft.com/office/drawing/2014/main" id="{BC954686-AAFA-D3F4-D2CE-7A8889E178D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2" name="Rectangle 21">
            <a:extLst>
              <a:ext uri="{FF2B5EF4-FFF2-40B4-BE49-F238E27FC236}">
                <a16:creationId xmlns:a16="http://schemas.microsoft.com/office/drawing/2014/main" id="{AFF2F412-418E-DEEB-171E-E4C1DAE51AED}"/>
              </a:ext>
            </a:extLst>
          </p:cNvPr>
          <p:cNvSpPr/>
          <p:nvPr/>
        </p:nvSpPr>
        <p:spPr>
          <a:xfrm>
            <a:off x="8231096" y="4070555"/>
            <a:ext cx="2448027" cy="1607574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071ED63A-102D-A303-5282-3597DB6F3F56}"/>
              </a:ext>
            </a:extLst>
          </p:cNvPr>
          <p:cNvSpPr txBox="1"/>
          <p:nvPr/>
        </p:nvSpPr>
        <p:spPr>
          <a:xfrm>
            <a:off x="8410648" y="4297191"/>
            <a:ext cx="1521837" cy="7081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tx2"/>
                </a:solidFill>
              </a:rPr>
              <a:t>Lack of Real-</a:t>
            </a:r>
          </a:p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tx2"/>
                </a:solidFill>
              </a:rPr>
              <a:t>Time Visibility</a:t>
            </a:r>
            <a:endParaRPr lang="en-GB" sz="1400" dirty="0">
              <a:solidFill>
                <a:schemeClr val="tx2"/>
              </a:solidFill>
            </a:endParaRPr>
          </a:p>
        </p:txBody>
      </p:sp>
      <p:grpSp>
        <p:nvGrpSpPr>
          <p:cNvPr id="24" name="Group 12">
            <a:extLst>
              <a:ext uri="{FF2B5EF4-FFF2-40B4-BE49-F238E27FC236}">
                <a16:creationId xmlns:a16="http://schemas.microsoft.com/office/drawing/2014/main" id="{95E247C3-A207-CC60-F7FD-2280559E0ED0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0235119" y="5262115"/>
            <a:ext cx="198379" cy="231300"/>
            <a:chOff x="3723" y="2028"/>
            <a:chExt cx="229" cy="267"/>
          </a:xfrm>
        </p:grpSpPr>
        <p:sp>
          <p:nvSpPr>
            <p:cNvPr id="29" name="Freeform 13">
              <a:extLst>
                <a:ext uri="{FF2B5EF4-FFF2-40B4-BE49-F238E27FC236}">
                  <a16:creationId xmlns:a16="http://schemas.microsoft.com/office/drawing/2014/main" id="{CA347DB4-7A39-A5E1-60E5-EE867183C94F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2" name="Line 14">
              <a:extLst>
                <a:ext uri="{FF2B5EF4-FFF2-40B4-BE49-F238E27FC236}">
                  <a16:creationId xmlns:a16="http://schemas.microsoft.com/office/drawing/2014/main" id="{14D61CD9-DC30-825A-D795-DBA74BE7585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36" name="TextBox 35">
            <a:extLst>
              <a:ext uri="{FF2B5EF4-FFF2-40B4-BE49-F238E27FC236}">
                <a16:creationId xmlns:a16="http://schemas.microsoft.com/office/drawing/2014/main" id="{222101B1-9020-381A-57CB-4DE18312AFFC}"/>
              </a:ext>
            </a:extLst>
          </p:cNvPr>
          <p:cNvSpPr txBox="1"/>
          <p:nvPr/>
        </p:nvSpPr>
        <p:spPr>
          <a:xfrm>
            <a:off x="779580" y="2074882"/>
            <a:ext cx="4062740" cy="5761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Porta </a:t>
            </a:r>
            <a:r>
              <a:rPr lang="en-US" sz="1100" dirty="0" err="1">
                <a:solidFill>
                  <a:schemeClr val="bg2"/>
                </a:solidFill>
              </a:rPr>
              <a:t>consectetur</a:t>
            </a:r>
            <a:r>
              <a:rPr lang="en-US" sz="1100" dirty="0">
                <a:solidFill>
                  <a:schemeClr val="bg2"/>
                </a:solidFill>
              </a:rPr>
              <a:t> pharetra </a:t>
            </a:r>
            <a:r>
              <a:rPr lang="en-US" sz="1100" dirty="0" err="1">
                <a:solidFill>
                  <a:schemeClr val="bg2"/>
                </a:solidFill>
              </a:rPr>
              <a:t>nulla</a:t>
            </a:r>
            <a:r>
              <a:rPr lang="en-US" sz="1100" dirty="0">
                <a:solidFill>
                  <a:schemeClr val="bg2"/>
                </a:solidFill>
              </a:rPr>
              <a:t> auctor fermentum non Fermentum </a:t>
            </a:r>
            <a:r>
              <a:rPr lang="en-US" sz="1100" dirty="0" err="1">
                <a:solidFill>
                  <a:schemeClr val="bg2"/>
                </a:solidFill>
              </a:rPr>
              <a:t>scelerisque</a:t>
            </a:r>
            <a:r>
              <a:rPr lang="en-US" sz="1100" dirty="0">
                <a:solidFill>
                  <a:schemeClr val="bg2"/>
                </a:solidFill>
              </a:rPr>
              <a:t> </a:t>
            </a:r>
            <a:r>
              <a:rPr lang="en-US" sz="1100" dirty="0" err="1">
                <a:solidFill>
                  <a:schemeClr val="bg2"/>
                </a:solidFill>
              </a:rPr>
              <a:t>sapien</a:t>
            </a:r>
            <a:r>
              <a:rPr lang="en-US" sz="1100" dirty="0">
                <a:solidFill>
                  <a:schemeClr val="bg2"/>
                </a:solidFill>
              </a:rPr>
              <a:t> </a:t>
            </a:r>
            <a:r>
              <a:rPr lang="en-US" sz="1100" dirty="0" err="1">
                <a:solidFill>
                  <a:schemeClr val="bg2"/>
                </a:solidFill>
              </a:rPr>
              <a:t>vulputate</a:t>
            </a:r>
            <a:endParaRPr lang="en-GB" sz="1100" dirty="0">
              <a:solidFill>
                <a:schemeClr val="bg2"/>
              </a:solidFill>
            </a:endParaRP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72D314A6-CF7F-D2A8-D194-30C409310F8A}"/>
              </a:ext>
            </a:extLst>
          </p:cNvPr>
          <p:cNvCxnSpPr>
            <a:cxnSpLocks/>
          </p:cNvCxnSpPr>
          <p:nvPr/>
        </p:nvCxnSpPr>
        <p:spPr>
          <a:xfrm flipH="1">
            <a:off x="5720222" y="2420441"/>
            <a:ext cx="1497851" cy="0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2" name="Group 41">
            <a:extLst>
              <a:ext uri="{FF2B5EF4-FFF2-40B4-BE49-F238E27FC236}">
                <a16:creationId xmlns:a16="http://schemas.microsoft.com/office/drawing/2014/main" id="{F578E28D-43F7-DB59-DF37-BC8AC38BAB6C}"/>
              </a:ext>
            </a:extLst>
          </p:cNvPr>
          <p:cNvGrpSpPr/>
          <p:nvPr/>
        </p:nvGrpSpPr>
        <p:grpSpPr>
          <a:xfrm>
            <a:off x="7012789" y="2215157"/>
            <a:ext cx="410568" cy="410568"/>
            <a:chOff x="3502218" y="4283237"/>
            <a:chExt cx="345882" cy="345882"/>
          </a:xfrm>
        </p:grpSpPr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9076AEEB-61DA-097B-80D9-530338E43B0E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6C3C92FC-CE97-BB2A-FD5A-4F636E4E69EA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1EF56E56-4C71-8AF9-D588-2CEA920362DA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6" name="Oval 45">
              <a:extLst>
                <a:ext uri="{FF2B5EF4-FFF2-40B4-BE49-F238E27FC236}">
                  <a16:creationId xmlns:a16="http://schemas.microsoft.com/office/drawing/2014/main" id="{E0A2B0E7-B12C-71F9-F387-AEB308D5B017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7" name="Oval 46">
              <a:extLst>
                <a:ext uri="{FF2B5EF4-FFF2-40B4-BE49-F238E27FC236}">
                  <a16:creationId xmlns:a16="http://schemas.microsoft.com/office/drawing/2014/main" id="{324CC8E7-9157-D994-B93A-7511E7668DF2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9DD18F4E-C273-B8BF-0A9E-EE3A57756873}"/>
              </a:ext>
            </a:extLst>
          </p:cNvPr>
          <p:cNvGrpSpPr/>
          <p:nvPr/>
        </p:nvGrpSpPr>
        <p:grpSpPr>
          <a:xfrm>
            <a:off x="5514938" y="2215157"/>
            <a:ext cx="410568" cy="410568"/>
            <a:chOff x="3502218" y="4283237"/>
            <a:chExt cx="345882" cy="345882"/>
          </a:xfrm>
        </p:grpSpPr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96A6AA5B-57CD-1CE8-6CDD-93F8D11A7C6E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53DB55EF-D9A5-EA50-CF1E-B5A6F8A25536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8B46937B-D632-2DB4-4FAC-FEAAE052C0E1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E59CBE0D-B276-0D7F-F281-6543D2A83928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3" name="Oval 52">
              <a:extLst>
                <a:ext uri="{FF2B5EF4-FFF2-40B4-BE49-F238E27FC236}">
                  <a16:creationId xmlns:a16="http://schemas.microsoft.com/office/drawing/2014/main" id="{9EA5A435-A046-B0A5-B5A2-649897090291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55" name="Oval 54">
            <a:extLst>
              <a:ext uri="{FF2B5EF4-FFF2-40B4-BE49-F238E27FC236}">
                <a16:creationId xmlns:a16="http://schemas.microsoft.com/office/drawing/2014/main" id="{1163F61F-72F0-9252-6B73-48ADE119F1EB}"/>
              </a:ext>
            </a:extLst>
          </p:cNvPr>
          <p:cNvSpPr/>
          <p:nvPr/>
        </p:nvSpPr>
        <p:spPr>
          <a:xfrm>
            <a:off x="10193106" y="5305195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Freeform 5">
            <a:extLst>
              <a:ext uri="{FF2B5EF4-FFF2-40B4-BE49-F238E27FC236}">
                <a16:creationId xmlns:a16="http://schemas.microsoft.com/office/drawing/2014/main" id="{F3103989-5276-7C9D-9BD0-EBE2F7C5C660}"/>
              </a:ext>
            </a:extLst>
          </p:cNvPr>
          <p:cNvSpPr>
            <a:spLocks/>
          </p:cNvSpPr>
          <p:nvPr/>
        </p:nvSpPr>
        <p:spPr bwMode="auto">
          <a:xfrm rot="16200000">
            <a:off x="10625833" y="4772359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AB33A996-D74C-DF1A-206D-DE53FAECF015}"/>
              </a:ext>
            </a:extLst>
          </p:cNvPr>
          <p:cNvCxnSpPr>
            <a:cxnSpLocks/>
            <a:endCxn id="22" idx="1"/>
          </p:cNvCxnSpPr>
          <p:nvPr/>
        </p:nvCxnSpPr>
        <p:spPr>
          <a:xfrm>
            <a:off x="6998755" y="4533900"/>
            <a:ext cx="1232341" cy="340442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xtBox 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B71E36A1-3432-07F7-C66D-427D79C8B72B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5" name="TextBox 14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9DE900D9-C37B-C239-B5B5-522FA95F2949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31" name="TextBox 30">
            <a:hlinkClick r:id="rId2" action="ppaction://hlinksldjump"/>
            <a:extLst>
              <a:ext uri="{FF2B5EF4-FFF2-40B4-BE49-F238E27FC236}">
                <a16:creationId xmlns:a16="http://schemas.microsoft.com/office/drawing/2014/main" id="{08FBE28B-0EEA-3ABC-E071-B66B6099D056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33" name="TextBox 32">
            <a:hlinkClick r:id="rId3" action="ppaction://hlinksldjump"/>
            <a:extLst>
              <a:ext uri="{FF2B5EF4-FFF2-40B4-BE49-F238E27FC236}">
                <a16:creationId xmlns:a16="http://schemas.microsoft.com/office/drawing/2014/main" id="{4BF9EFCB-ADA8-E9AE-0D3E-0691E39C9BD6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38" name="TextBox 37">
            <a:hlinkClick r:id="rId4" action="ppaction://hlinksldjump"/>
            <a:extLst>
              <a:ext uri="{FF2B5EF4-FFF2-40B4-BE49-F238E27FC236}">
                <a16:creationId xmlns:a16="http://schemas.microsoft.com/office/drawing/2014/main" id="{F3576A93-3D57-FBEA-B9C3-DB95C4780DCE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9477CA01-2FF2-8EA1-E69E-C23880F09957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40" name="Group 12">
            <a:extLst>
              <a:ext uri="{FF2B5EF4-FFF2-40B4-BE49-F238E27FC236}">
                <a16:creationId xmlns:a16="http://schemas.microsoft.com/office/drawing/2014/main" id="{A0EE0311-AD2A-713E-C073-4ED8CB764D95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41" name="Freeform 13">
              <a:extLst>
                <a:ext uri="{FF2B5EF4-FFF2-40B4-BE49-F238E27FC236}">
                  <a16:creationId xmlns:a16="http://schemas.microsoft.com/office/drawing/2014/main" id="{22A1A319-1333-D87F-C373-EBFCF680390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57" name="Line 14">
              <a:extLst>
                <a:ext uri="{FF2B5EF4-FFF2-40B4-BE49-F238E27FC236}">
                  <a16:creationId xmlns:a16="http://schemas.microsoft.com/office/drawing/2014/main" id="{90C9E031-447B-902E-9F8F-E5AD56A4FC7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59" name="Rectangle: Rounded Corners 34">
            <a:extLst>
              <a:ext uri="{FF2B5EF4-FFF2-40B4-BE49-F238E27FC236}">
                <a16:creationId xmlns:a16="http://schemas.microsoft.com/office/drawing/2014/main" id="{B096856E-D121-CE68-765F-AE2244163B67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60" name="TextBox 59">
            <a:hlinkClick r:id="rId5" action="ppaction://hlinksldjump"/>
            <a:extLst>
              <a:ext uri="{FF2B5EF4-FFF2-40B4-BE49-F238E27FC236}">
                <a16:creationId xmlns:a16="http://schemas.microsoft.com/office/drawing/2014/main" id="{1DF9F2DB-37CC-3182-5E42-9EBBFC7BF841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3858738701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Oval 13">
            <a:extLst>
              <a:ext uri="{FF2B5EF4-FFF2-40B4-BE49-F238E27FC236}">
                <a16:creationId xmlns:a16="http://schemas.microsoft.com/office/drawing/2014/main" id="{7FE2E191-97A4-8BEF-75F8-CF84F0E14A19}"/>
              </a:ext>
            </a:extLst>
          </p:cNvPr>
          <p:cNvSpPr/>
          <p:nvPr/>
        </p:nvSpPr>
        <p:spPr>
          <a:xfrm>
            <a:off x="-1507788" y="5356947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E7369DA3-46B8-ADC8-6158-EB0DE2ED77FD}"/>
              </a:ext>
            </a:extLst>
          </p:cNvPr>
          <p:cNvSpPr/>
          <p:nvPr/>
        </p:nvSpPr>
        <p:spPr>
          <a:xfrm>
            <a:off x="10679020" y="-1618060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6" name="Snip Single Corner Rectangle 46">
            <a:extLst>
              <a:ext uri="{FF2B5EF4-FFF2-40B4-BE49-F238E27FC236}">
                <a16:creationId xmlns:a16="http://schemas.microsoft.com/office/drawing/2014/main" id="{81DD988B-3FC4-9CD6-F0C6-65D11B82BC7D}"/>
              </a:ext>
            </a:extLst>
          </p:cNvPr>
          <p:cNvSpPr/>
          <p:nvPr/>
        </p:nvSpPr>
        <p:spPr>
          <a:xfrm flipH="1" flipV="1">
            <a:off x="874713" y="1502216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EEDBE8B-4A5C-6BDC-E689-9E05F5CF74CF}"/>
              </a:ext>
            </a:extLst>
          </p:cNvPr>
          <p:cNvSpPr txBox="1"/>
          <p:nvPr/>
        </p:nvSpPr>
        <p:spPr>
          <a:xfrm>
            <a:off x="8439889" y="4911708"/>
            <a:ext cx="28774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Solution</a:t>
            </a:r>
          </a:p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Overview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45F3864E-06E7-B27B-BEC2-3DF5CFC0747B}"/>
              </a:ext>
            </a:extLst>
          </p:cNvPr>
          <p:cNvSpPr txBox="1"/>
          <p:nvPr/>
        </p:nvSpPr>
        <p:spPr>
          <a:xfrm>
            <a:off x="8431316" y="1502216"/>
            <a:ext cx="335269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2"/>
                </a:solidFill>
                <a:latin typeface="+mj-lt"/>
              </a:rPr>
              <a:t>Automated Data Capture and</a:t>
            </a:r>
          </a:p>
          <a:p>
            <a:r>
              <a:rPr lang="en-US" sz="1400" dirty="0">
                <a:solidFill>
                  <a:schemeClr val="bg2"/>
                </a:solidFill>
                <a:latin typeface="+mj-lt"/>
              </a:rPr>
              <a:t>Validation</a:t>
            </a:r>
            <a:endParaRPr lang="en-GB" sz="14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9DED7D44-6520-7499-27B3-F218C203FD39}"/>
              </a:ext>
            </a:extLst>
          </p:cNvPr>
          <p:cNvSpPr txBox="1"/>
          <p:nvPr/>
        </p:nvSpPr>
        <p:spPr>
          <a:xfrm>
            <a:off x="8431316" y="2458884"/>
            <a:ext cx="3256808" cy="5321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</a:rPr>
              <a:t>Implementing automated data capture and</a:t>
            </a:r>
          </a:p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</a:rPr>
              <a:t>validation tools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9BEB2BA9-69E8-6B35-AF17-95B57FFAF0B2}"/>
              </a:ext>
            </a:extLst>
          </p:cNvPr>
          <p:cNvSpPr/>
          <p:nvPr/>
        </p:nvSpPr>
        <p:spPr>
          <a:xfrm>
            <a:off x="4041882" y="2790380"/>
            <a:ext cx="3701844" cy="218263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DFFD9A7D-97EE-5CF7-5411-BCDE8309E720}"/>
              </a:ext>
            </a:extLst>
          </p:cNvPr>
          <p:cNvSpPr txBox="1"/>
          <p:nvPr/>
        </p:nvSpPr>
        <p:spPr>
          <a:xfrm>
            <a:off x="4293902" y="3054351"/>
            <a:ext cx="335269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tx2"/>
                </a:solidFill>
                <a:latin typeface="+mj-lt"/>
              </a:rPr>
              <a:t>Integrated Workflow Automation</a:t>
            </a:r>
          </a:p>
          <a:p>
            <a:r>
              <a:rPr lang="en-US" sz="1400" dirty="0">
                <a:solidFill>
                  <a:schemeClr val="tx2"/>
                </a:solidFill>
                <a:latin typeface="+mj-lt"/>
              </a:rPr>
              <a:t>Platform</a:t>
            </a:r>
            <a:endParaRPr lang="en-GB" sz="1400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CC371120-7454-532C-C441-815EBA878CD4}"/>
              </a:ext>
            </a:extLst>
          </p:cNvPr>
          <p:cNvSpPr txBox="1"/>
          <p:nvPr/>
        </p:nvSpPr>
        <p:spPr>
          <a:xfrm>
            <a:off x="4293902" y="3964574"/>
            <a:ext cx="3256808" cy="7630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2"/>
                </a:solidFill>
              </a:rPr>
              <a:t>Deploying an integrated workflow</a:t>
            </a:r>
          </a:p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2"/>
                </a:solidFill>
              </a:rPr>
              <a:t>automation platform to streamline project</a:t>
            </a:r>
          </a:p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2"/>
                </a:solidFill>
              </a:rPr>
              <a:t>management processes</a:t>
            </a:r>
            <a:endParaRPr lang="en-GB" sz="1000" dirty="0">
              <a:solidFill>
                <a:schemeClr val="tx2"/>
              </a:solidFill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004C656-6345-EAD0-7838-22893A7893B7}"/>
              </a:ext>
            </a:extLst>
          </p:cNvPr>
          <p:cNvSpPr txBox="1"/>
          <p:nvPr/>
        </p:nvSpPr>
        <p:spPr>
          <a:xfrm>
            <a:off x="778821" y="4663205"/>
            <a:ext cx="335269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2"/>
                </a:solidFill>
                <a:latin typeface="+mj-lt"/>
              </a:rPr>
              <a:t>Real-Time Inventory</a:t>
            </a:r>
          </a:p>
          <a:p>
            <a:r>
              <a:rPr lang="en-US" sz="1400" dirty="0">
                <a:solidFill>
                  <a:schemeClr val="bg2"/>
                </a:solidFill>
                <a:latin typeface="+mj-lt"/>
              </a:rPr>
              <a:t>Management System</a:t>
            </a:r>
            <a:endParaRPr lang="en-GB" sz="14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7975F37F-A080-8A86-F83D-D3FFBD69A2E3}"/>
              </a:ext>
            </a:extLst>
          </p:cNvPr>
          <p:cNvSpPr txBox="1"/>
          <p:nvPr/>
        </p:nvSpPr>
        <p:spPr>
          <a:xfrm>
            <a:off x="778821" y="5573428"/>
            <a:ext cx="3256808" cy="7630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</a:rPr>
              <a:t>Adopting a real-time inventory</a:t>
            </a:r>
          </a:p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</a:rPr>
              <a:t>management system that provides</a:t>
            </a:r>
          </a:p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</a:rPr>
              <a:t>accurate insights into inventory levels</a:t>
            </a:r>
            <a:endParaRPr lang="en-GB" sz="1000" dirty="0">
              <a:solidFill>
                <a:schemeClr val="bg2"/>
              </a:solidFill>
            </a:endParaRPr>
          </a:p>
        </p:txBody>
      </p:sp>
      <p:sp>
        <p:nvSpPr>
          <p:cNvPr id="58" name="Rounded Rectangle 76">
            <a:extLst>
              <a:ext uri="{FF2B5EF4-FFF2-40B4-BE49-F238E27FC236}">
                <a16:creationId xmlns:a16="http://schemas.microsoft.com/office/drawing/2014/main" id="{D9BCB4F1-14A1-44C9-C1DF-E4088963B9C9}"/>
              </a:ext>
            </a:extLst>
          </p:cNvPr>
          <p:cNvSpPr/>
          <p:nvPr/>
        </p:nvSpPr>
        <p:spPr>
          <a:xfrm>
            <a:off x="1419562" y="2359806"/>
            <a:ext cx="1266825" cy="285857"/>
          </a:xfrm>
          <a:prstGeom prst="roundRect">
            <a:avLst>
              <a:gd name="adj" fmla="val 50000"/>
            </a:avLst>
          </a:prstGeom>
          <a:gradFill>
            <a:gsLst>
              <a:gs pos="11000">
                <a:schemeClr val="accent1"/>
              </a:gs>
              <a:gs pos="100000">
                <a:schemeClr val="accent2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FC8D358A-A5CA-2776-D402-A1F58F3F4B0E}"/>
              </a:ext>
            </a:extLst>
          </p:cNvPr>
          <p:cNvSpPr txBox="1"/>
          <p:nvPr/>
        </p:nvSpPr>
        <p:spPr>
          <a:xfrm>
            <a:off x="1622918" y="2387318"/>
            <a:ext cx="109251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900" dirty="0">
                <a:solidFill>
                  <a:schemeClr val="bg2"/>
                </a:solidFill>
              </a:rPr>
              <a:t>Towards</a:t>
            </a:r>
            <a:endParaRPr lang="en-GB" sz="900" dirty="0">
              <a:solidFill>
                <a:schemeClr val="bg2"/>
              </a:solidFill>
            </a:endParaRP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A32AD3BC-2826-23C8-C86D-CA89D695E4B8}"/>
              </a:ext>
            </a:extLst>
          </p:cNvPr>
          <p:cNvGrpSpPr/>
          <p:nvPr/>
        </p:nvGrpSpPr>
        <p:grpSpPr>
          <a:xfrm>
            <a:off x="1302206" y="2244669"/>
            <a:ext cx="514902" cy="514902"/>
            <a:chOff x="3502218" y="4283237"/>
            <a:chExt cx="345882" cy="345882"/>
          </a:xfrm>
        </p:grpSpPr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53EF405C-069A-4890-2D56-E303D52EB3BF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C3C860DD-6FD6-D42F-B8BC-980BE5C4023F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052A6D1E-6ACD-D8C4-3507-59A5943819F5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4" name="Oval 63">
              <a:extLst>
                <a:ext uri="{FF2B5EF4-FFF2-40B4-BE49-F238E27FC236}">
                  <a16:creationId xmlns:a16="http://schemas.microsoft.com/office/drawing/2014/main" id="{39F2AD1C-78B2-7275-99E5-A2283B42B7C9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5" name="Oval 64">
              <a:extLst>
                <a:ext uri="{FF2B5EF4-FFF2-40B4-BE49-F238E27FC236}">
                  <a16:creationId xmlns:a16="http://schemas.microsoft.com/office/drawing/2014/main" id="{87A8A354-F97D-411D-0421-13187590A44A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67" name="TextBox 66">
            <a:extLst>
              <a:ext uri="{FF2B5EF4-FFF2-40B4-BE49-F238E27FC236}">
                <a16:creationId xmlns:a16="http://schemas.microsoft.com/office/drawing/2014/main" id="{84FCE225-00F5-6231-5B7F-3FDFA3FCA8BC}"/>
              </a:ext>
            </a:extLst>
          </p:cNvPr>
          <p:cNvSpPr txBox="1"/>
          <p:nvPr/>
        </p:nvSpPr>
        <p:spPr>
          <a:xfrm>
            <a:off x="951918" y="1589140"/>
            <a:ext cx="9344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>
                <a:solidFill>
                  <a:schemeClr val="accent2"/>
                </a:solidFill>
                <a:latin typeface="+mj-lt"/>
              </a:rPr>
              <a:t>897k+</a:t>
            </a:r>
            <a:endParaRPr lang="en-GB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56E1D94C-3155-2F38-1B4B-D6A0C3AE570F}"/>
              </a:ext>
            </a:extLst>
          </p:cNvPr>
          <p:cNvSpPr txBox="1"/>
          <p:nvPr/>
        </p:nvSpPr>
        <p:spPr>
          <a:xfrm>
            <a:off x="951918" y="1914344"/>
            <a:ext cx="72331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900" dirty="0">
                <a:solidFill>
                  <a:schemeClr val="bg2"/>
                </a:solidFill>
              </a:rPr>
              <a:t>Users</a:t>
            </a:r>
            <a:endParaRPr lang="en-GB" sz="900" dirty="0">
              <a:solidFill>
                <a:schemeClr val="bg2"/>
              </a:solidFill>
            </a:endParaRPr>
          </a:p>
        </p:txBody>
      </p: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69BC9680-5680-9F44-F5AB-F324A002311C}"/>
              </a:ext>
            </a:extLst>
          </p:cNvPr>
          <p:cNvCxnSpPr>
            <a:cxnSpLocks/>
          </p:cNvCxnSpPr>
          <p:nvPr/>
        </p:nvCxnSpPr>
        <p:spPr>
          <a:xfrm flipV="1">
            <a:off x="10298867" y="3495366"/>
            <a:ext cx="777782" cy="532197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131A10EE-24D4-1F98-E6B9-9C1FC549B986}"/>
              </a:ext>
            </a:extLst>
          </p:cNvPr>
          <p:cNvCxnSpPr>
            <a:cxnSpLocks/>
          </p:cNvCxnSpPr>
          <p:nvPr/>
        </p:nvCxnSpPr>
        <p:spPr>
          <a:xfrm flipH="1">
            <a:off x="11080951" y="3495979"/>
            <a:ext cx="1116767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ECA709CF-8430-5D12-99DE-98FC8DFE789B}"/>
              </a:ext>
            </a:extLst>
          </p:cNvPr>
          <p:cNvCxnSpPr>
            <a:cxnSpLocks/>
          </p:cNvCxnSpPr>
          <p:nvPr/>
        </p:nvCxnSpPr>
        <p:spPr>
          <a:xfrm>
            <a:off x="9182100" y="4026928"/>
            <a:ext cx="1116767" cy="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84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Oval 84">
            <a:extLst>
              <a:ext uri="{FF2B5EF4-FFF2-40B4-BE49-F238E27FC236}">
                <a16:creationId xmlns:a16="http://schemas.microsoft.com/office/drawing/2014/main" id="{939E587B-F21A-C5FD-1351-85980366CFF1}"/>
              </a:ext>
            </a:extLst>
          </p:cNvPr>
          <p:cNvSpPr/>
          <p:nvPr/>
        </p:nvSpPr>
        <p:spPr>
          <a:xfrm>
            <a:off x="9141619" y="3986447"/>
            <a:ext cx="80962" cy="80962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3D30D1FC-E10A-2005-F69E-0E37E70277E1}"/>
              </a:ext>
            </a:extLst>
          </p:cNvPr>
          <p:cNvCxnSpPr>
            <a:cxnSpLocks/>
          </p:cNvCxnSpPr>
          <p:nvPr/>
        </p:nvCxnSpPr>
        <p:spPr>
          <a:xfrm flipV="1">
            <a:off x="4541338" y="-146592"/>
            <a:ext cx="0" cy="173573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AD7FDD8E-5566-B90C-1C2E-F9043A065265}"/>
              </a:ext>
            </a:extLst>
          </p:cNvPr>
          <p:cNvCxnSpPr>
            <a:cxnSpLocks/>
          </p:cNvCxnSpPr>
          <p:nvPr/>
        </p:nvCxnSpPr>
        <p:spPr>
          <a:xfrm>
            <a:off x="4541336" y="1589140"/>
            <a:ext cx="1089995" cy="436296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7B823745-0C6D-D6CB-F75A-38DF01FFA949}"/>
              </a:ext>
            </a:extLst>
          </p:cNvPr>
          <p:cNvCxnSpPr>
            <a:cxnSpLocks/>
          </p:cNvCxnSpPr>
          <p:nvPr/>
        </p:nvCxnSpPr>
        <p:spPr>
          <a:xfrm>
            <a:off x="5631331" y="2025436"/>
            <a:ext cx="0" cy="832064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Freeform 5">
            <a:extLst>
              <a:ext uri="{FF2B5EF4-FFF2-40B4-BE49-F238E27FC236}">
                <a16:creationId xmlns:a16="http://schemas.microsoft.com/office/drawing/2014/main" id="{E830ED5A-82E6-1718-6C90-C9FB0AC8548A}"/>
              </a:ext>
            </a:extLst>
          </p:cNvPr>
          <p:cNvSpPr>
            <a:spLocks/>
          </p:cNvSpPr>
          <p:nvPr/>
        </p:nvSpPr>
        <p:spPr bwMode="auto">
          <a:xfrm rot="10800000">
            <a:off x="5523758" y="2682443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cxnSp>
        <p:nvCxnSpPr>
          <p:cNvPr id="100" name="Straight Connector 99">
            <a:extLst>
              <a:ext uri="{FF2B5EF4-FFF2-40B4-BE49-F238E27FC236}">
                <a16:creationId xmlns:a16="http://schemas.microsoft.com/office/drawing/2014/main" id="{16958125-3044-7290-7DD0-1F1E69C8778A}"/>
              </a:ext>
            </a:extLst>
          </p:cNvPr>
          <p:cNvCxnSpPr>
            <a:cxnSpLocks/>
          </p:cNvCxnSpPr>
          <p:nvPr/>
        </p:nvCxnSpPr>
        <p:spPr>
          <a:xfrm flipV="1">
            <a:off x="5738275" y="4848042"/>
            <a:ext cx="0" cy="2009958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0822C132-F968-2E15-B950-DA29EA3EDABF}"/>
              </a:ext>
            </a:extLst>
          </p:cNvPr>
          <p:cNvGrpSpPr/>
          <p:nvPr/>
        </p:nvGrpSpPr>
        <p:grpSpPr>
          <a:xfrm>
            <a:off x="5416048" y="5525466"/>
            <a:ext cx="644454" cy="644454"/>
            <a:chOff x="3502218" y="4283237"/>
            <a:chExt cx="345882" cy="345882"/>
          </a:xfrm>
        </p:grpSpPr>
        <p:sp>
          <p:nvSpPr>
            <p:cNvPr id="103" name="Oval 102">
              <a:extLst>
                <a:ext uri="{FF2B5EF4-FFF2-40B4-BE49-F238E27FC236}">
                  <a16:creationId xmlns:a16="http://schemas.microsoft.com/office/drawing/2014/main" id="{56A69E2C-18CC-8730-5205-4DC320444298}"/>
                </a:ext>
              </a:extLst>
            </p:cNvPr>
            <p:cNvSpPr/>
            <p:nvPr/>
          </p:nvSpPr>
          <p:spPr>
            <a:xfrm>
              <a:off x="3617478" y="4398497"/>
              <a:ext cx="115361" cy="115361"/>
            </a:xfrm>
            <a:prstGeom prst="ellipse">
              <a:avLst/>
            </a:prstGeom>
            <a:solidFill>
              <a:schemeClr val="bg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4" name="Oval 103">
              <a:extLst>
                <a:ext uri="{FF2B5EF4-FFF2-40B4-BE49-F238E27FC236}">
                  <a16:creationId xmlns:a16="http://schemas.microsoft.com/office/drawing/2014/main" id="{098E6757-0E41-CA26-ED90-6F0D71B707DA}"/>
                </a:ext>
              </a:extLst>
            </p:cNvPr>
            <p:cNvSpPr/>
            <p:nvPr/>
          </p:nvSpPr>
          <p:spPr>
            <a:xfrm>
              <a:off x="3580754" y="4361773"/>
              <a:ext cx="188811" cy="188811"/>
            </a:xfrm>
            <a:prstGeom prst="ellipse">
              <a:avLst/>
            </a:prstGeom>
            <a:noFill/>
            <a:ln w="31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5" name="Oval 104">
              <a:extLst>
                <a:ext uri="{FF2B5EF4-FFF2-40B4-BE49-F238E27FC236}">
                  <a16:creationId xmlns:a16="http://schemas.microsoft.com/office/drawing/2014/main" id="{24A76093-1F73-0836-8931-613F7C03F17D}"/>
                </a:ext>
              </a:extLst>
            </p:cNvPr>
            <p:cNvSpPr/>
            <p:nvPr/>
          </p:nvSpPr>
          <p:spPr>
            <a:xfrm>
              <a:off x="3553106" y="4334125"/>
              <a:ext cx="244107" cy="244107"/>
            </a:xfrm>
            <a:prstGeom prst="ellipse">
              <a:avLst/>
            </a:prstGeom>
            <a:noFill/>
            <a:ln w="3175">
              <a:solidFill>
                <a:schemeClr val="bg2">
                  <a:alpha val="7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6" name="Oval 105">
              <a:extLst>
                <a:ext uri="{FF2B5EF4-FFF2-40B4-BE49-F238E27FC236}">
                  <a16:creationId xmlns:a16="http://schemas.microsoft.com/office/drawing/2014/main" id="{CFAC4B6F-D17A-2C5F-5D75-675999C28110}"/>
                </a:ext>
              </a:extLst>
            </p:cNvPr>
            <p:cNvSpPr/>
            <p:nvPr/>
          </p:nvSpPr>
          <p:spPr>
            <a:xfrm>
              <a:off x="3526905" y="4307924"/>
              <a:ext cx="296510" cy="296510"/>
            </a:xfrm>
            <a:prstGeom prst="ellipse">
              <a:avLst/>
            </a:prstGeom>
            <a:noFill/>
            <a:ln w="3175">
              <a:solidFill>
                <a:schemeClr val="bg2">
                  <a:alpha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7" name="Oval 106">
              <a:extLst>
                <a:ext uri="{FF2B5EF4-FFF2-40B4-BE49-F238E27FC236}">
                  <a16:creationId xmlns:a16="http://schemas.microsoft.com/office/drawing/2014/main" id="{01E3C69F-FEE9-57F4-0821-69B09AD010E9}"/>
                </a:ext>
              </a:extLst>
            </p:cNvPr>
            <p:cNvSpPr/>
            <p:nvPr/>
          </p:nvSpPr>
          <p:spPr>
            <a:xfrm>
              <a:off x="3502218" y="4283237"/>
              <a:ext cx="345882" cy="345882"/>
            </a:xfrm>
            <a:prstGeom prst="ellipse">
              <a:avLst/>
            </a:prstGeom>
            <a:noFill/>
            <a:ln w="3175">
              <a:solidFill>
                <a:schemeClr val="bg2">
                  <a:alpha val="14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6" name="TextBox 15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C1FF6F23-97DA-645D-6F0B-71A09FA982A9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17" name="TextBox 16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DF15DF55-83F9-34C1-2C42-F16476C8C2E2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19" name="TextBox 18">
            <a:hlinkClick r:id="rId2" action="ppaction://hlinksldjump"/>
            <a:extLst>
              <a:ext uri="{FF2B5EF4-FFF2-40B4-BE49-F238E27FC236}">
                <a16:creationId xmlns:a16="http://schemas.microsoft.com/office/drawing/2014/main" id="{FFD6391A-F8DE-A557-A0AD-A66C63CFF3CB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0" name="TextBox 19">
            <a:hlinkClick r:id="rId3" action="ppaction://hlinksldjump"/>
            <a:extLst>
              <a:ext uri="{FF2B5EF4-FFF2-40B4-BE49-F238E27FC236}">
                <a16:creationId xmlns:a16="http://schemas.microsoft.com/office/drawing/2014/main" id="{46F23D57-9C7D-0649-271B-C94C014C9698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22" name="TextBox 21">
            <a:hlinkClick r:id="rId4" action="ppaction://hlinksldjump"/>
            <a:extLst>
              <a:ext uri="{FF2B5EF4-FFF2-40B4-BE49-F238E27FC236}">
                <a16:creationId xmlns:a16="http://schemas.microsoft.com/office/drawing/2014/main" id="{D54529C8-E002-BD73-D4FE-3A03330A0A13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CC792E80-396F-1AE4-34D2-897392A8D311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4" name="Group 12">
            <a:extLst>
              <a:ext uri="{FF2B5EF4-FFF2-40B4-BE49-F238E27FC236}">
                <a16:creationId xmlns:a16="http://schemas.microsoft.com/office/drawing/2014/main" id="{54867FB5-FCD0-727C-730F-EA50E9B6560F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25" name="Freeform 13">
              <a:extLst>
                <a:ext uri="{FF2B5EF4-FFF2-40B4-BE49-F238E27FC236}">
                  <a16:creationId xmlns:a16="http://schemas.microsoft.com/office/drawing/2014/main" id="{C758B361-B5E9-93B0-0B90-87C000B1F1E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6" name="Line 14">
              <a:extLst>
                <a:ext uri="{FF2B5EF4-FFF2-40B4-BE49-F238E27FC236}">
                  <a16:creationId xmlns:a16="http://schemas.microsoft.com/office/drawing/2014/main" id="{E363BF0A-28D8-5E9D-9889-A8EEE6CB414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27" name="Rectangle: Rounded Corners 34">
            <a:extLst>
              <a:ext uri="{FF2B5EF4-FFF2-40B4-BE49-F238E27FC236}">
                <a16:creationId xmlns:a16="http://schemas.microsoft.com/office/drawing/2014/main" id="{95CC12C8-2B2E-1E08-3311-4B29AAA4EF34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TextBox 27">
            <a:hlinkClick r:id="rId5" action="ppaction://hlinksldjump"/>
            <a:extLst>
              <a:ext uri="{FF2B5EF4-FFF2-40B4-BE49-F238E27FC236}">
                <a16:creationId xmlns:a16="http://schemas.microsoft.com/office/drawing/2014/main" id="{1411349F-FC76-6D9F-CA6E-376C2D941283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4229838216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Picture Placeholder 55">
            <a:extLst>
              <a:ext uri="{FF2B5EF4-FFF2-40B4-BE49-F238E27FC236}">
                <a16:creationId xmlns:a16="http://schemas.microsoft.com/office/drawing/2014/main" id="{13A7E5AE-560C-8F56-495D-B164AD93690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085EC361-034A-1AE9-F726-0B27C893C2A4}"/>
              </a:ext>
            </a:extLst>
          </p:cNvPr>
          <p:cNvSpPr/>
          <p:nvPr/>
        </p:nvSpPr>
        <p:spPr>
          <a:xfrm>
            <a:off x="10220471" y="5053073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9F23D49A-B946-1194-377E-B092FDAACA9A}"/>
              </a:ext>
            </a:extLst>
          </p:cNvPr>
          <p:cNvSpPr/>
          <p:nvPr/>
        </p:nvSpPr>
        <p:spPr>
          <a:xfrm>
            <a:off x="-1596400" y="-1348266"/>
            <a:ext cx="3192799" cy="3192799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2000"/>
                  <a:alpha val="23000"/>
                </a:schemeClr>
              </a:gs>
              <a:gs pos="66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C011605A-06FF-395A-A060-0DA936823519}"/>
              </a:ext>
            </a:extLst>
          </p:cNvPr>
          <p:cNvSpPr/>
          <p:nvPr/>
        </p:nvSpPr>
        <p:spPr>
          <a:xfrm>
            <a:off x="8869261" y="1844533"/>
            <a:ext cx="2448027" cy="1584467"/>
          </a:xfrm>
          <a:prstGeom prst="rect">
            <a:avLst/>
          </a:prstGeom>
          <a:gradFill>
            <a:gsLst>
              <a:gs pos="14000">
                <a:schemeClr val="accent1"/>
              </a:gs>
              <a:gs pos="100000">
                <a:schemeClr val="accent2"/>
              </a:gs>
            </a:gsLst>
            <a:lin ang="4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EEDBE8B-4A5C-6BDC-E689-9E05F5CF74CF}"/>
              </a:ext>
            </a:extLst>
          </p:cNvPr>
          <p:cNvSpPr txBox="1"/>
          <p:nvPr/>
        </p:nvSpPr>
        <p:spPr>
          <a:xfrm>
            <a:off x="787025" y="1973961"/>
            <a:ext cx="317726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Value</a:t>
            </a:r>
          </a:p>
          <a:p>
            <a:r>
              <a:rPr lang="id-ID" sz="4000" dirty="0">
                <a:solidFill>
                  <a:schemeClr val="bg2"/>
                </a:solidFill>
                <a:latin typeface="+mj-lt"/>
              </a:rPr>
              <a:t>Propotition</a:t>
            </a:r>
            <a:endParaRPr lang="en-GB" sz="4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15E6D8C7-718E-FA22-7CC1-5DE6B4496E9F}"/>
              </a:ext>
            </a:extLst>
          </p:cNvPr>
          <p:cNvSpPr txBox="1"/>
          <p:nvPr/>
        </p:nvSpPr>
        <p:spPr>
          <a:xfrm>
            <a:off x="9045051" y="2015704"/>
            <a:ext cx="46720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000" dirty="0">
                <a:solidFill>
                  <a:schemeClr val="bg2"/>
                </a:solidFill>
                <a:latin typeface="+mj-lt"/>
              </a:rPr>
              <a:t>01</a:t>
            </a:r>
            <a:endParaRPr lang="en-GB" sz="20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D479E3BC-F1B2-FA96-D150-459FEA4B395A}"/>
              </a:ext>
            </a:extLst>
          </p:cNvPr>
          <p:cNvSpPr txBox="1"/>
          <p:nvPr/>
        </p:nvSpPr>
        <p:spPr>
          <a:xfrm>
            <a:off x="9628076" y="1989138"/>
            <a:ext cx="1521837" cy="7081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</a:rPr>
              <a:t>Streamlined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bg2"/>
                </a:solidFill>
              </a:rPr>
              <a:t>Efficiency</a:t>
            </a:r>
          </a:p>
        </p:txBody>
      </p:sp>
      <p:grpSp>
        <p:nvGrpSpPr>
          <p:cNvPr id="23" name="Group 12">
            <a:extLst>
              <a:ext uri="{FF2B5EF4-FFF2-40B4-BE49-F238E27FC236}">
                <a16:creationId xmlns:a16="http://schemas.microsoft.com/office/drawing/2014/main" id="{4574A915-4B46-D1E0-8A1E-25F326F21BCA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0903039" y="2877902"/>
            <a:ext cx="198379" cy="231300"/>
            <a:chOff x="3723" y="2028"/>
            <a:chExt cx="229" cy="267"/>
          </a:xfrm>
        </p:grpSpPr>
        <p:sp>
          <p:nvSpPr>
            <p:cNvPr id="24" name="Freeform 13">
              <a:extLst>
                <a:ext uri="{FF2B5EF4-FFF2-40B4-BE49-F238E27FC236}">
                  <a16:creationId xmlns:a16="http://schemas.microsoft.com/office/drawing/2014/main" id="{45F0214E-FBB4-0C65-63AA-9EAC91A03DB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25" name="Line 14">
              <a:extLst>
                <a:ext uri="{FF2B5EF4-FFF2-40B4-BE49-F238E27FC236}">
                  <a16:creationId xmlns:a16="http://schemas.microsoft.com/office/drawing/2014/main" id="{FD874689-87FE-6CBC-5B16-1EDBBC0472E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32" name="Rectangle 31">
            <a:extLst>
              <a:ext uri="{FF2B5EF4-FFF2-40B4-BE49-F238E27FC236}">
                <a16:creationId xmlns:a16="http://schemas.microsoft.com/office/drawing/2014/main" id="{5ABC800A-6FD9-4BE2-6513-E62E9BE10126}"/>
              </a:ext>
            </a:extLst>
          </p:cNvPr>
          <p:cNvSpPr/>
          <p:nvPr/>
        </p:nvSpPr>
        <p:spPr>
          <a:xfrm>
            <a:off x="8869261" y="4307513"/>
            <a:ext cx="2448027" cy="1584467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D057B98E-39ED-1FD2-CFF8-961D8D0F77CF}"/>
              </a:ext>
            </a:extLst>
          </p:cNvPr>
          <p:cNvSpPr txBox="1"/>
          <p:nvPr/>
        </p:nvSpPr>
        <p:spPr>
          <a:xfrm>
            <a:off x="9045050" y="4478684"/>
            <a:ext cx="5830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000" dirty="0">
                <a:solidFill>
                  <a:schemeClr val="tx2"/>
                </a:solidFill>
                <a:latin typeface="+mj-lt"/>
              </a:rPr>
              <a:t>02</a:t>
            </a:r>
            <a:endParaRPr lang="en-GB" sz="2000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31D8D9A6-EC8B-979F-5418-9165A83C311D}"/>
              </a:ext>
            </a:extLst>
          </p:cNvPr>
          <p:cNvSpPr txBox="1"/>
          <p:nvPr/>
        </p:nvSpPr>
        <p:spPr>
          <a:xfrm>
            <a:off x="9628076" y="4452118"/>
            <a:ext cx="1521837" cy="1031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</a:rPr>
              <a:t>Enhanced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</a:rPr>
              <a:t>Customer</a:t>
            </a:r>
          </a:p>
          <a:p>
            <a:pPr>
              <a:lnSpc>
                <a:spcPct val="150000"/>
              </a:lnSpc>
            </a:pPr>
            <a:r>
              <a:rPr lang="id-ID" sz="1400" dirty="0">
                <a:solidFill>
                  <a:schemeClr val="tx2"/>
                </a:solidFill>
              </a:rPr>
              <a:t>Experience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823064D6-DDDB-A6A4-A867-D1FF0FBC7EFC}"/>
              </a:ext>
            </a:extLst>
          </p:cNvPr>
          <p:cNvSpPr txBox="1"/>
          <p:nvPr/>
        </p:nvSpPr>
        <p:spPr>
          <a:xfrm>
            <a:off x="809076" y="4179507"/>
            <a:ext cx="4062740" cy="83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We're committed to delivering unparalleled value to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your business through our innovative digital</a:t>
            </a:r>
          </a:p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2"/>
                </a:solidFill>
              </a:rPr>
              <a:t>solutions.</a:t>
            </a:r>
            <a:endParaRPr lang="en-GB" sz="1100" dirty="0">
              <a:solidFill>
                <a:schemeClr val="bg2"/>
              </a:solidFill>
            </a:endParaRPr>
          </a:p>
        </p:txBody>
      </p:sp>
      <p:sp>
        <p:nvSpPr>
          <p:cNvPr id="45" name="Snip Single Corner Rectangle 46">
            <a:extLst>
              <a:ext uri="{FF2B5EF4-FFF2-40B4-BE49-F238E27FC236}">
                <a16:creationId xmlns:a16="http://schemas.microsoft.com/office/drawing/2014/main" id="{CABDC0FE-A4CE-CB2F-7AE0-4845B9A88542}"/>
              </a:ext>
            </a:extLst>
          </p:cNvPr>
          <p:cNvSpPr/>
          <p:nvPr/>
        </p:nvSpPr>
        <p:spPr>
          <a:xfrm flipH="1" flipV="1">
            <a:off x="6218226" y="4317107"/>
            <a:ext cx="1375906" cy="1616144"/>
          </a:xfrm>
          <a:prstGeom prst="snip1Rect">
            <a:avLst>
              <a:gd name="adj" fmla="val 27779"/>
            </a:avLst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bg2">
                  <a:alpha val="34000"/>
                </a:schemeClr>
              </a:gs>
            </a:gsLst>
            <a:lin ang="16200000" scaled="1"/>
            <a:tileRect/>
          </a:gradFill>
          <a:ln w="6350">
            <a:gradFill>
              <a:gsLst>
                <a:gs pos="0">
                  <a:schemeClr val="bg2">
                    <a:alpha val="36000"/>
                  </a:schemeClr>
                </a:gs>
                <a:gs pos="100000">
                  <a:schemeClr val="bg2">
                    <a:alpha val="0"/>
                  </a:schemeClr>
                </a:gs>
              </a:gsLst>
              <a:lin ang="138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Snip Single Corner Rectangle 49">
            <a:extLst>
              <a:ext uri="{FF2B5EF4-FFF2-40B4-BE49-F238E27FC236}">
                <a16:creationId xmlns:a16="http://schemas.microsoft.com/office/drawing/2014/main" id="{5082D1D2-FE7A-8343-2169-6DE128455924}"/>
              </a:ext>
            </a:extLst>
          </p:cNvPr>
          <p:cNvSpPr/>
          <p:nvPr/>
        </p:nvSpPr>
        <p:spPr>
          <a:xfrm flipH="1" flipV="1">
            <a:off x="6309679" y="4787928"/>
            <a:ext cx="1192999" cy="1038106"/>
          </a:xfrm>
          <a:prstGeom prst="snip1Rect">
            <a:avLst>
              <a:gd name="adj" fmla="val 31987"/>
            </a:avLst>
          </a:prstGeom>
          <a:gradFill flip="none" rotWithShape="1">
            <a:gsLst>
              <a:gs pos="11000">
                <a:schemeClr val="accent1"/>
              </a:gs>
              <a:gs pos="100000">
                <a:schemeClr val="accent2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F92EAEDC-817C-B1AB-D770-C656E641553A}"/>
              </a:ext>
            </a:extLst>
          </p:cNvPr>
          <p:cNvSpPr txBox="1"/>
          <p:nvPr/>
        </p:nvSpPr>
        <p:spPr>
          <a:xfrm>
            <a:off x="6417597" y="5005862"/>
            <a:ext cx="10850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>
                <a:solidFill>
                  <a:schemeClr val="bg2"/>
                </a:solidFill>
                <a:latin typeface="+mj-lt"/>
              </a:rPr>
              <a:t>01</a:t>
            </a:r>
            <a:r>
              <a:rPr lang="en-GB" sz="2400" dirty="0">
                <a:solidFill>
                  <a:schemeClr val="bg2"/>
                </a:solidFill>
                <a:latin typeface="+mj-lt"/>
              </a:rPr>
              <a:t>%</a:t>
            </a:r>
          </a:p>
        </p:txBody>
      </p:sp>
      <p:grpSp>
        <p:nvGrpSpPr>
          <p:cNvPr id="48" name="Group 12">
            <a:extLst>
              <a:ext uri="{FF2B5EF4-FFF2-40B4-BE49-F238E27FC236}">
                <a16:creationId xmlns:a16="http://schemas.microsoft.com/office/drawing/2014/main" id="{300CE8FE-CF8E-886F-87EA-072065B1E897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7214142" y="5187143"/>
            <a:ext cx="100958" cy="117712"/>
            <a:chOff x="3723" y="2028"/>
            <a:chExt cx="229" cy="267"/>
          </a:xfrm>
        </p:grpSpPr>
        <p:sp>
          <p:nvSpPr>
            <p:cNvPr id="49" name="Freeform 13">
              <a:extLst>
                <a:ext uri="{FF2B5EF4-FFF2-40B4-BE49-F238E27FC236}">
                  <a16:creationId xmlns:a16="http://schemas.microsoft.com/office/drawing/2014/main" id="{3F06FB05-23AF-870B-585D-6A1C8EF0382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50" name="Line 14">
              <a:extLst>
                <a:ext uri="{FF2B5EF4-FFF2-40B4-BE49-F238E27FC236}">
                  <a16:creationId xmlns:a16="http://schemas.microsoft.com/office/drawing/2014/main" id="{DD439D71-74C9-8A5B-064B-A0FC8FDFB54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bg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4DCD7754-8F49-960F-0F23-5B571AB30AAA}"/>
              </a:ext>
            </a:extLst>
          </p:cNvPr>
          <p:cNvCxnSpPr>
            <a:cxnSpLocks/>
          </p:cNvCxnSpPr>
          <p:nvPr/>
        </p:nvCxnSpPr>
        <p:spPr>
          <a:xfrm flipH="1" flipV="1">
            <a:off x="7864958" y="-399924"/>
            <a:ext cx="0" cy="1735731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9922AD05-5BE1-6C57-7BD8-B385A183D117}"/>
              </a:ext>
            </a:extLst>
          </p:cNvPr>
          <p:cNvCxnSpPr>
            <a:cxnSpLocks/>
          </p:cNvCxnSpPr>
          <p:nvPr/>
        </p:nvCxnSpPr>
        <p:spPr>
          <a:xfrm flipH="1">
            <a:off x="6774965" y="1335808"/>
            <a:ext cx="1089995" cy="436296"/>
          </a:xfrm>
          <a:prstGeom prst="line">
            <a:avLst/>
          </a:prstGeom>
          <a:ln w="31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7009B905-C5E3-46C5-2D98-1DBF66F35CAA}"/>
              </a:ext>
            </a:extLst>
          </p:cNvPr>
          <p:cNvCxnSpPr>
            <a:cxnSpLocks/>
            <a:endCxn id="21" idx="1"/>
          </p:cNvCxnSpPr>
          <p:nvPr/>
        </p:nvCxnSpPr>
        <p:spPr>
          <a:xfrm>
            <a:off x="6774965" y="1772104"/>
            <a:ext cx="1933" cy="540170"/>
          </a:xfrm>
          <a:prstGeom prst="line">
            <a:avLst/>
          </a:prstGeom>
          <a:ln w="3175">
            <a:gradFill>
              <a:gsLst>
                <a:gs pos="0">
                  <a:schemeClr val="bg2"/>
                </a:gs>
                <a:gs pos="100000">
                  <a:schemeClr val="bg2">
                    <a:alpha val="0"/>
                  </a:schemeClr>
                </a:gs>
              </a:gsLst>
              <a:lin ang="36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Freeform 5">
            <a:extLst>
              <a:ext uri="{FF2B5EF4-FFF2-40B4-BE49-F238E27FC236}">
                <a16:creationId xmlns:a16="http://schemas.microsoft.com/office/drawing/2014/main" id="{D9675F15-D94C-3C6B-C419-7BE438282B61}"/>
              </a:ext>
            </a:extLst>
          </p:cNvPr>
          <p:cNvSpPr>
            <a:spLocks/>
          </p:cNvSpPr>
          <p:nvPr/>
        </p:nvSpPr>
        <p:spPr bwMode="auto">
          <a:xfrm rot="10800000">
            <a:off x="6669369" y="2312274"/>
            <a:ext cx="214517" cy="107937"/>
          </a:xfrm>
          <a:custGeom>
            <a:avLst/>
            <a:gdLst>
              <a:gd name="T0" fmla="*/ 397 w 397"/>
              <a:gd name="T1" fmla="*/ 0 h 198"/>
              <a:gd name="T2" fmla="*/ 198 w 397"/>
              <a:gd name="T3" fmla="*/ 198 h 198"/>
              <a:gd name="T4" fmla="*/ 0 w 397"/>
              <a:gd name="T5" fmla="*/ 0 h 198"/>
              <a:gd name="T6" fmla="*/ 397 w 397"/>
              <a:gd name="T7" fmla="*/ 0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7" h="198">
                <a:moveTo>
                  <a:pt x="397" y="0"/>
                </a:moveTo>
                <a:cubicBezTo>
                  <a:pt x="257" y="17"/>
                  <a:pt x="219" y="38"/>
                  <a:pt x="198" y="198"/>
                </a:cubicBezTo>
                <a:cubicBezTo>
                  <a:pt x="177" y="38"/>
                  <a:pt x="160" y="21"/>
                  <a:pt x="0" y="0"/>
                </a:cubicBezTo>
                <a:lnTo>
                  <a:pt x="397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26" name="TextBox 25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9F23161F-0AC1-CB15-7CA7-007068103CC4}"/>
              </a:ext>
            </a:extLst>
          </p:cNvPr>
          <p:cNvSpPr txBox="1"/>
          <p:nvPr/>
        </p:nvSpPr>
        <p:spPr>
          <a:xfrm>
            <a:off x="710825" y="368300"/>
            <a:ext cx="9284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 err="1">
                <a:solidFill>
                  <a:schemeClr val="bg2"/>
                </a:solidFill>
                <a:latin typeface="+mj-lt"/>
              </a:rPr>
              <a:t>Grutech</a:t>
            </a:r>
            <a:r>
              <a:rPr lang="en-GB" sz="1100" dirty="0">
                <a:solidFill>
                  <a:schemeClr val="bg2"/>
                </a:solidFill>
                <a:latin typeface="+mj-lt"/>
              </a:rPr>
              <a:t>.</a:t>
            </a:r>
          </a:p>
        </p:txBody>
      </p:sp>
      <p:sp>
        <p:nvSpPr>
          <p:cNvPr id="27" name="TextBox 26">
            <a:hlinkClick r:id="" action="ppaction://hlinkshowjump?jump=firstslide"/>
            <a:extLst>
              <a:ext uri="{FF2B5EF4-FFF2-40B4-BE49-F238E27FC236}">
                <a16:creationId xmlns:a16="http://schemas.microsoft.com/office/drawing/2014/main" id="{8DFA4566-FB25-FEE5-50D4-B8024FDA1B11}"/>
              </a:ext>
            </a:extLst>
          </p:cNvPr>
          <p:cNvSpPr txBox="1"/>
          <p:nvPr/>
        </p:nvSpPr>
        <p:spPr>
          <a:xfrm>
            <a:off x="3811146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Home</a:t>
            </a:r>
          </a:p>
        </p:txBody>
      </p:sp>
      <p:sp>
        <p:nvSpPr>
          <p:cNvPr id="28" name="TextBox 27">
            <a:hlinkClick r:id="rId2" action="ppaction://hlinksldjump"/>
            <a:extLst>
              <a:ext uri="{FF2B5EF4-FFF2-40B4-BE49-F238E27FC236}">
                <a16:creationId xmlns:a16="http://schemas.microsoft.com/office/drawing/2014/main" id="{7BADC748-03B8-A95D-1751-92DBF7B6CDED}"/>
              </a:ext>
            </a:extLst>
          </p:cNvPr>
          <p:cNvSpPr txBox="1"/>
          <p:nvPr/>
        </p:nvSpPr>
        <p:spPr>
          <a:xfrm>
            <a:off x="4995841" y="396987"/>
            <a:ext cx="65670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Index</a:t>
            </a:r>
          </a:p>
        </p:txBody>
      </p:sp>
      <p:sp>
        <p:nvSpPr>
          <p:cNvPr id="29" name="TextBox 28">
            <a:hlinkClick r:id="rId3" action="ppaction://hlinksldjump"/>
            <a:extLst>
              <a:ext uri="{FF2B5EF4-FFF2-40B4-BE49-F238E27FC236}">
                <a16:creationId xmlns:a16="http://schemas.microsoft.com/office/drawing/2014/main" id="{C654F6BF-37EA-18DF-F7EB-F70258536C7C}"/>
              </a:ext>
            </a:extLst>
          </p:cNvPr>
          <p:cNvSpPr txBox="1"/>
          <p:nvPr/>
        </p:nvSpPr>
        <p:spPr>
          <a:xfrm>
            <a:off x="6180536" y="396986"/>
            <a:ext cx="1031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About</a:t>
            </a:r>
          </a:p>
        </p:txBody>
      </p:sp>
      <p:sp>
        <p:nvSpPr>
          <p:cNvPr id="31" name="TextBox 30">
            <a:hlinkClick r:id="rId4" action="ppaction://hlinksldjump"/>
            <a:extLst>
              <a:ext uri="{FF2B5EF4-FFF2-40B4-BE49-F238E27FC236}">
                <a16:creationId xmlns:a16="http://schemas.microsoft.com/office/drawing/2014/main" id="{D9875B34-E11E-F7FF-869E-93E1127736AE}"/>
              </a:ext>
            </a:extLst>
          </p:cNvPr>
          <p:cNvSpPr txBox="1"/>
          <p:nvPr/>
        </p:nvSpPr>
        <p:spPr>
          <a:xfrm>
            <a:off x="10679123" y="383689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900" dirty="0">
                <a:solidFill>
                  <a:schemeClr val="bg2"/>
                </a:solidFill>
              </a:rPr>
              <a:t>2040</a:t>
            </a: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F384DD90-6E9A-EEE0-89FE-8316DAB2E3C6}"/>
              </a:ext>
            </a:extLst>
          </p:cNvPr>
          <p:cNvSpPr/>
          <p:nvPr/>
        </p:nvSpPr>
        <p:spPr>
          <a:xfrm>
            <a:off x="11477625" y="411792"/>
            <a:ext cx="174625" cy="174625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34" name="Group 12">
            <a:extLst>
              <a:ext uri="{FF2B5EF4-FFF2-40B4-BE49-F238E27FC236}">
                <a16:creationId xmlns:a16="http://schemas.microsoft.com/office/drawing/2014/main" id="{F84A784A-72F8-14F1-2743-F01F162BCE1E}"/>
              </a:ext>
            </a:extLst>
          </p:cNvPr>
          <p:cNvGrpSpPr>
            <a:grpSpLocks noChangeAspect="1"/>
          </p:cNvGrpSpPr>
          <p:nvPr/>
        </p:nvGrpSpPr>
        <p:grpSpPr bwMode="auto">
          <a:xfrm rot="2700000">
            <a:off x="11529868" y="458215"/>
            <a:ext cx="70138" cy="81777"/>
            <a:chOff x="3723" y="2028"/>
            <a:chExt cx="229" cy="267"/>
          </a:xfrm>
        </p:grpSpPr>
        <p:sp>
          <p:nvSpPr>
            <p:cNvPr id="35" name="Freeform 13">
              <a:extLst>
                <a:ext uri="{FF2B5EF4-FFF2-40B4-BE49-F238E27FC236}">
                  <a16:creationId xmlns:a16="http://schemas.microsoft.com/office/drawing/2014/main" id="{20B6C2E9-3725-92D9-A6F7-6DAA4D98122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3" y="2028"/>
              <a:ext cx="229" cy="114"/>
            </a:xfrm>
            <a:custGeom>
              <a:avLst/>
              <a:gdLst>
                <a:gd name="T0" fmla="*/ 0 w 229"/>
                <a:gd name="T1" fmla="*/ 114 h 114"/>
                <a:gd name="T2" fmla="*/ 115 w 229"/>
                <a:gd name="T3" fmla="*/ 0 h 114"/>
                <a:gd name="T4" fmla="*/ 229 w 229"/>
                <a:gd name="T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29" h="114">
                  <a:moveTo>
                    <a:pt x="0" y="114"/>
                  </a:moveTo>
                  <a:lnTo>
                    <a:pt x="115" y="0"/>
                  </a:lnTo>
                  <a:lnTo>
                    <a:pt x="229" y="114"/>
                  </a:lnTo>
                </a:path>
              </a:pathLst>
            </a:cu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  <p:sp>
          <p:nvSpPr>
            <p:cNvPr id="38" name="Line 14">
              <a:extLst>
                <a:ext uri="{FF2B5EF4-FFF2-40B4-BE49-F238E27FC236}">
                  <a16:creationId xmlns:a16="http://schemas.microsoft.com/office/drawing/2014/main" id="{A555F932-ED79-686B-BDC0-E2247BC744F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38" y="2028"/>
              <a:ext cx="0" cy="267"/>
            </a:xfrm>
            <a:prstGeom prst="line">
              <a:avLst/>
            </a:prstGeom>
            <a:noFill/>
            <a:ln w="3175" cap="flat">
              <a:solidFill>
                <a:schemeClr val="tx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D"/>
            </a:p>
          </p:txBody>
        </p:sp>
      </p:grpSp>
      <p:sp>
        <p:nvSpPr>
          <p:cNvPr id="39" name="Rectangle: Rounded Corners 34">
            <a:extLst>
              <a:ext uri="{FF2B5EF4-FFF2-40B4-BE49-F238E27FC236}">
                <a16:creationId xmlns:a16="http://schemas.microsoft.com/office/drawing/2014/main" id="{FD5ABE0E-2A9E-AC0F-3690-03014AB96BC5}"/>
              </a:ext>
            </a:extLst>
          </p:cNvPr>
          <p:cNvSpPr/>
          <p:nvPr/>
        </p:nvSpPr>
        <p:spPr>
          <a:xfrm>
            <a:off x="495300" y="411792"/>
            <a:ext cx="175046" cy="174625"/>
          </a:xfrm>
          <a:prstGeom prst="round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2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0" name="TextBox 39">
            <a:hlinkClick r:id="rId5" action="ppaction://hlinksldjump"/>
            <a:extLst>
              <a:ext uri="{FF2B5EF4-FFF2-40B4-BE49-F238E27FC236}">
                <a16:creationId xmlns:a16="http://schemas.microsoft.com/office/drawing/2014/main" id="{B74B10D5-A3B5-1429-25E0-AFD9D5FD2A0B}"/>
              </a:ext>
            </a:extLst>
          </p:cNvPr>
          <p:cNvSpPr txBox="1"/>
          <p:nvPr/>
        </p:nvSpPr>
        <p:spPr>
          <a:xfrm>
            <a:off x="7740107" y="396987"/>
            <a:ext cx="75881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dirty="0">
                <a:solidFill>
                  <a:schemeClr val="bg2"/>
                </a:solidFill>
              </a:rPr>
              <a:t>KPIs</a:t>
            </a:r>
          </a:p>
        </p:txBody>
      </p:sp>
    </p:spTree>
    <p:extLst>
      <p:ext uri="{BB962C8B-B14F-4D97-AF65-F5344CB8AC3E}">
        <p14:creationId xmlns:p14="http://schemas.microsoft.com/office/powerpoint/2010/main" val="201596557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Custom 82">
      <a:dk1>
        <a:srgbClr val="070709"/>
      </a:dk1>
      <a:lt1>
        <a:srgbClr val="FFFFFF"/>
      </a:lt1>
      <a:dk2>
        <a:srgbClr val="070709"/>
      </a:dk2>
      <a:lt2>
        <a:srgbClr val="FFFFFF"/>
      </a:lt2>
      <a:accent1>
        <a:srgbClr val="4B3FDF"/>
      </a:accent1>
      <a:accent2>
        <a:srgbClr val="21EDE4"/>
      </a:accent2>
      <a:accent3>
        <a:srgbClr val="303031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ustom 17">
      <a:majorFont>
        <a:latin typeface="Syne SemiBold"/>
        <a:ea typeface=""/>
        <a:cs typeface=""/>
      </a:majorFont>
      <a:minorFont>
        <a:latin typeface="Poppin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1240</TotalTime>
  <Words>973</Words>
  <Application>Microsoft Macintosh PowerPoint</Application>
  <PresentationFormat>Widescreen</PresentationFormat>
  <Paragraphs>475</Paragraphs>
  <Slides>23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7" baseType="lpstr">
      <vt:lpstr>Arial</vt:lpstr>
      <vt:lpstr>Poppins</vt:lpstr>
      <vt:lpstr>Syne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CIMAHI TECHNOPARK</dc:creator>
  <cp:lastModifiedBy>Fakhroo Studio</cp:lastModifiedBy>
  <cp:revision>43</cp:revision>
  <dcterms:created xsi:type="dcterms:W3CDTF">2024-09-27T02:07:32Z</dcterms:created>
  <dcterms:modified xsi:type="dcterms:W3CDTF">2024-12-01T11:11:43Z</dcterms:modified>
</cp:coreProperties>
</file>

<file path=docProps/thumbnail.jpeg>
</file>